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8" r:id="rId3"/>
    <p:sldId id="259" r:id="rId4"/>
    <p:sldId id="260" r:id="rId5"/>
    <p:sldId id="256" r:id="rId6"/>
    <p:sldId id="257" r:id="rId7"/>
    <p:sldId id="267" r:id="rId8"/>
    <p:sldId id="262" r:id="rId9"/>
    <p:sldId id="261" r:id="rId10"/>
    <p:sldId id="263" r:id="rId11"/>
    <p:sldId id="265" r:id="rId12"/>
    <p:sldId id="264" r:id="rId13"/>
    <p:sldId id="266" r:id="rId14"/>
    <p:sldId id="295" r:id="rId15"/>
    <p:sldId id="296" r:id="rId16"/>
    <p:sldId id="297" r:id="rId17"/>
    <p:sldId id="298" r:id="rId18"/>
    <p:sldId id="299" r:id="rId19"/>
    <p:sldId id="300" r:id="rId20"/>
    <p:sldId id="271" r:id="rId21"/>
    <p:sldId id="272" r:id="rId22"/>
    <p:sldId id="273" r:id="rId23"/>
    <p:sldId id="286" r:id="rId24"/>
    <p:sldId id="287" r:id="rId25"/>
    <p:sldId id="288" r:id="rId26"/>
    <p:sldId id="291" r:id="rId27"/>
    <p:sldId id="290" r:id="rId28"/>
    <p:sldId id="294" r:id="rId29"/>
    <p:sldId id="293" r:id="rId30"/>
    <p:sldId id="289" r:id="rId31"/>
    <p:sldId id="292" r:id="rId32"/>
    <p:sldId id="274" r:id="rId33"/>
    <p:sldId id="275" r:id="rId34"/>
    <p:sldId id="276" r:id="rId35"/>
    <p:sldId id="277" r:id="rId36"/>
    <p:sldId id="278" r:id="rId37"/>
    <p:sldId id="279" r:id="rId38"/>
    <p:sldId id="281" r:id="rId39"/>
    <p:sldId id="282" r:id="rId40"/>
    <p:sldId id="283"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1C169-2CA9-4529-891B-2EB2F88FC25C}" v="1" dt="2022-06-18T01:54:14.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118" d="100"/>
          <a:sy n="118"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a Dziekanowski" userId="f301956ec7bcad9a" providerId="LiveId" clId="{B491C169-2CA9-4529-891B-2EB2F88FC25C}"/>
    <pc:docChg chg="delSld">
      <pc:chgData name="Adela Dziekanowski" userId="f301956ec7bcad9a" providerId="LiveId" clId="{B491C169-2CA9-4529-891B-2EB2F88FC25C}" dt="2022-06-18T05:09:56.900" v="2" actId="47"/>
      <pc:docMkLst>
        <pc:docMk/>
      </pc:docMkLst>
      <pc:sldChg chg="del">
        <pc:chgData name="Adela Dziekanowski" userId="f301956ec7bcad9a" providerId="LiveId" clId="{B491C169-2CA9-4529-891B-2EB2F88FC25C}" dt="2022-06-18T05:09:52.162" v="0" actId="47"/>
        <pc:sldMkLst>
          <pc:docMk/>
          <pc:sldMk cId="0" sldId="268"/>
        </pc:sldMkLst>
      </pc:sldChg>
      <pc:sldChg chg="del">
        <pc:chgData name="Adela Dziekanowski" userId="f301956ec7bcad9a" providerId="LiveId" clId="{B491C169-2CA9-4529-891B-2EB2F88FC25C}" dt="2022-06-18T05:09:54.512" v="1" actId="47"/>
        <pc:sldMkLst>
          <pc:docMk/>
          <pc:sldMk cId="0" sldId="269"/>
        </pc:sldMkLst>
      </pc:sldChg>
      <pc:sldChg chg="del">
        <pc:chgData name="Adela Dziekanowski" userId="f301956ec7bcad9a" providerId="LiveId" clId="{B491C169-2CA9-4529-891B-2EB2F88FC25C}" dt="2022-06-18T05:09:56.900" v="2" actId="47"/>
        <pc:sldMkLst>
          <pc:docMk/>
          <pc:sldMk cId="0"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909C25-361E-4846-8CBC-04773A1B1CAC}"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09C25-361E-4846-8CBC-04773A1B1CAC}"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09C25-361E-4846-8CBC-04773A1B1CAC}"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09C25-361E-4846-8CBC-04773A1B1CAC}"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909C25-361E-4846-8CBC-04773A1B1CAC}"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909C25-361E-4846-8CBC-04773A1B1CAC}"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909C25-361E-4846-8CBC-04773A1B1CAC}" type="datetimeFigureOut">
              <a:rPr lang="en-US" smtClean="0"/>
              <a:pPr/>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909C25-361E-4846-8CBC-04773A1B1CAC}" type="datetimeFigureOut">
              <a:rPr lang="en-US" smtClean="0"/>
              <a:pPr/>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09C25-361E-4846-8CBC-04773A1B1CAC}" type="datetimeFigureOut">
              <a:rPr lang="en-US" smtClean="0"/>
              <a:pPr/>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909C25-361E-4846-8CBC-04773A1B1CAC}"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909C25-361E-4846-8CBC-04773A1B1CAC}"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BC35D-5F23-441F-A458-ABD8A5AA94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09C25-361E-4846-8CBC-04773A1B1CAC}" type="datetimeFigureOut">
              <a:rPr lang="en-US" smtClean="0"/>
              <a:pPr/>
              <a:t>6/18/2022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BC35D-5F23-441F-A458-ABD8A5AA94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discoversouthcarolina.com/products/3790"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physics.sc.edu/~melton/" TargetMode="External"/><Relationship Id="rId4" Type="http://schemas.openxmlformats.org/officeDocument/2006/relationships/hyperlink" Target="http://discoversouthcarolina.com/products/1002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boson.physics.sc.edu/~melton/index.html"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boson.physics.sc.edu/~melton/skyinfo.html" TargetMode="External"/><Relationship Id="rId5" Type="http://schemas.openxmlformats.org/officeDocument/2006/relationships/hyperlink" Target="http://www.twitter.com/USCObservatory" TargetMode="External"/><Relationship Id="rId4" Type="http://schemas.openxmlformats.org/officeDocument/2006/relationships/hyperlink" Target="http://www.facebook.com/meltonobservator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www.google.com/search?client=firefox-b-1-d&amp;q=gayle+h+riggsbee+observatory" TargetMode="External"/><Relationship Id="rId5" Type="http://schemas.openxmlformats.org/officeDocument/2006/relationships/hyperlink" Target="https://www.google.com/search?client=firefox-b-1-d&amp;q=gayle+h+riggsbee+observatory+kershaw+phone&amp;ludocid=12959029813508150079&amp;sa=X&amp;ved=2ahUKEwi52cT33rT4AhWARzABHRstDmUQ6BN6BAgtEAI" TargetMode="External"/><Relationship Id="rId4" Type="http://schemas.openxmlformats.org/officeDocument/2006/relationships/hyperlink" Target="https://www.google.com/search?client=firefox-b-1-d&amp;q=gayle%20h%20riggsbee%20observatory%20kershaw%20address&amp;sa=X&amp;ved=0CAEQ6BNqFwoTCPCZ3rbjtPgCFQAAAAAdAAAAABA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hartasg.wixsite.com/cofc-observatory/home"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mailto:chartasg@cofc.edu"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maps.google.com/maps/place?cid=253965531058601716&amp;q=physics+building,++Athens+Georgia&amp;hl=en&amp;cd=2&amp;cad=src:pplink&amp;ei=JyhbTPmNJ6qEyAWx8sGvDQ"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crweeks@agnesscott.edu" TargetMode="External"/><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www.agnesscott.edu/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hyperlink" Target="mailto:jim.sowell@physics.gatech.ed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hyperlink" Target="https://calendar.google.com/calendar/embed?src=web.fernbank@gmail.com&amp;ctz=America/New_York" TargetMode="External"/><Relationship Id="rId4" Type="http://schemas.openxmlformats.org/officeDocument/2006/relationships/hyperlink" Target="mailto:michael_f_dowling@dekalbschoolsga.org?subject=FSC%20Informatio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calendar.google.com/calendar/embed?src=web.fernbank@gmail.com&amp;ctz=America/New_York" TargetMode="Externa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gastateparks.org/info/hardlabor/" TargetMode="External"/><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hyperlink" Target="http://www.astro.gsu.e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stro.gsu.edu/HLCO/mcalisterscope.html" TargetMode="External"/><Relationship Id="rId2" Type="http://schemas.openxmlformats.org/officeDocument/2006/relationships/hyperlink" Target="http://www.astro.gsu.edu/HLCO/millerscope.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iLmcLty6r4AhWuiOAKHbQKAS4QFnoECAgQAQ&amp;url=https://www.ropermountain.org/pages.asp?titleid=observatory&amp;usg=AOvVaw39NIMPCxw6glcU0fgObMmb" TargetMode="External"/><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tel:8038984921"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tel:803898497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matthew.whitehouse@scmuseum.or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22-06-13 at 09-58-26 observatories near me - Google Search.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
        <p:nvSpPr>
          <p:cNvPr id="4" name="TextBox 3"/>
          <p:cNvSpPr txBox="1"/>
          <p:nvPr/>
        </p:nvSpPr>
        <p:spPr>
          <a:xfrm>
            <a:off x="0" y="0"/>
            <a:ext cx="9144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7200" dirty="0"/>
              <a:t>“Local” Observatories</a:t>
            </a:r>
          </a:p>
        </p:txBody>
      </p:sp>
      <p:sp>
        <p:nvSpPr>
          <p:cNvPr id="5" name="5-Point Star 4"/>
          <p:cNvSpPr/>
          <p:nvPr/>
        </p:nvSpPr>
        <p:spPr>
          <a:xfrm>
            <a:off x="4876800" y="5486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5029200" y="5410200"/>
            <a:ext cx="838200" cy="400110"/>
          </a:xfrm>
          <a:prstGeom prst="rect">
            <a:avLst/>
          </a:prstGeom>
          <a:noFill/>
        </p:spPr>
        <p:txBody>
          <a:bodyPr wrap="square" rtlCol="0">
            <a:spAutoFit/>
          </a:bodyPr>
          <a:lstStyle/>
          <a:p>
            <a:r>
              <a:rPr lang="en-US" sz="1000" dirty="0"/>
              <a:t>Boyd Pond Observatory</a:t>
            </a:r>
          </a:p>
        </p:txBody>
      </p:sp>
      <p:sp>
        <p:nvSpPr>
          <p:cNvPr id="7" name="5-Point Star 6"/>
          <p:cNvSpPr/>
          <p:nvPr/>
        </p:nvSpPr>
        <p:spPr>
          <a:xfrm>
            <a:off x="2514600" y="4495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extBox 8"/>
          <p:cNvSpPr txBox="1"/>
          <p:nvPr/>
        </p:nvSpPr>
        <p:spPr>
          <a:xfrm>
            <a:off x="2362200" y="4495800"/>
            <a:ext cx="914400" cy="400110"/>
          </a:xfrm>
          <a:prstGeom prst="rect">
            <a:avLst/>
          </a:prstGeom>
          <a:noFill/>
        </p:spPr>
        <p:txBody>
          <a:bodyPr wrap="square" rtlCol="0">
            <a:spAutoFit/>
          </a:bodyPr>
          <a:lstStyle/>
          <a:p>
            <a:pPr algn="ctr"/>
            <a:r>
              <a:rPr lang="en-US" sz="1000" dirty="0"/>
              <a:t>UGA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eing Observatory - Google Map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3733800" y="2133600"/>
            <a:ext cx="12954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lton_memorial_observatory.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5397909" cy="6858000"/>
          </a:xfrm>
          <a:prstGeom prst="rect">
            <a:avLst/>
          </a:prstGeom>
        </p:spPr>
      </p:pic>
      <p:sp>
        <p:nvSpPr>
          <p:cNvPr id="3" name="Rectangle 2"/>
          <p:cNvSpPr/>
          <p:nvPr/>
        </p:nvSpPr>
        <p:spPr>
          <a:xfrm>
            <a:off x="5486400" y="0"/>
            <a:ext cx="3657600" cy="4370427"/>
          </a:xfrm>
          <a:prstGeom prst="rect">
            <a:avLst/>
          </a:prstGeom>
        </p:spPr>
        <p:txBody>
          <a:bodyPr wrap="square">
            <a:spAutoFit/>
          </a:bodyPr>
          <a:lstStyle/>
          <a:p>
            <a:r>
              <a:rPr lang="en-US" sz="3200" b="1" dirty="0"/>
              <a:t>Melton Observatory </a:t>
            </a:r>
            <a:r>
              <a:rPr lang="en-US" dirty="0"/>
              <a:t>is located on the campus of the </a:t>
            </a:r>
            <a:r>
              <a:rPr lang="en-US" dirty="0">
                <a:hlinkClick r:id="rId3"/>
              </a:rPr>
              <a:t>University of South Carolina</a:t>
            </a:r>
            <a:r>
              <a:rPr lang="en-US" dirty="0"/>
              <a:t> at 1429 Greene St., </a:t>
            </a:r>
            <a:r>
              <a:rPr lang="en-US" dirty="0">
                <a:hlinkClick r:id="rId4"/>
              </a:rPr>
              <a:t>Columbia</a:t>
            </a:r>
            <a:r>
              <a:rPr lang="en-US" dirty="0"/>
              <a:t>. The observatory opens every Monday night at dusk for two hours, depending on the weather. For exact hours each week, </a:t>
            </a:r>
            <a:r>
              <a:rPr lang="en-US" dirty="0">
                <a:hlinkClick r:id="rId5"/>
              </a:rPr>
              <a:t>see their website</a:t>
            </a:r>
            <a:r>
              <a:rPr lang="en-US" dirty="0"/>
              <a:t>. Admission is free.</a:t>
            </a:r>
            <a:br>
              <a:rPr lang="en-US" dirty="0"/>
            </a:br>
            <a:br>
              <a:rPr lang="en-US" dirty="0"/>
            </a:br>
            <a:r>
              <a:rPr lang="en-US" sz="1400" b="1" dirty="0"/>
              <a:t>Insider Tip:</a:t>
            </a:r>
            <a:r>
              <a:rPr lang="en-US" sz="1400" dirty="0"/>
              <a:t> This is definitely a trip for older, school-aged children. The telescopes are fragile pieces of equipment, the observation deck is very narrow, the spiral staircase is steep, skinny and goes up for a long time, and the activity, by its nature, has to happen in the dark.</a:t>
            </a:r>
          </a:p>
        </p:txBody>
      </p:sp>
      <p:pic>
        <p:nvPicPr>
          <p:cNvPr id="4" name="Picture 3" descr="IMG_20170211_14563839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0200" y="4754451"/>
            <a:ext cx="3733800" cy="21035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609600"/>
            <a:ext cx="3886200" cy="2308324"/>
          </a:xfrm>
          <a:prstGeom prst="rect">
            <a:avLst/>
          </a:prstGeom>
        </p:spPr>
        <p:txBody>
          <a:bodyPr wrap="square">
            <a:spAutoFit/>
          </a:bodyPr>
          <a:lstStyle/>
          <a:p>
            <a:r>
              <a:rPr lang="en-US" b="1" dirty="0"/>
              <a:t>The current mirror is approximately 40 centimeters in diameter, which is between 15 and 16 inches. Current documentation lists the telescope as a 16-inch </a:t>
            </a:r>
            <a:r>
              <a:rPr lang="en-US" b="1" dirty="0" err="1"/>
              <a:t>Cassegrain</a:t>
            </a:r>
            <a:r>
              <a:rPr lang="en-US" b="1" dirty="0"/>
              <a:t>. The Observatory was designed to house a much larger telescope in the event of one being made available.</a:t>
            </a:r>
          </a:p>
        </p:txBody>
      </p:sp>
      <p:pic>
        <p:nvPicPr>
          <p:cNvPr id="4" name="Picture 3" descr="post-3261-0-85215200-16236252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7" name="Rectangle 6"/>
          <p:cNvSpPr/>
          <p:nvPr/>
        </p:nvSpPr>
        <p:spPr>
          <a:xfrm>
            <a:off x="5334000" y="3352800"/>
            <a:ext cx="3810000" cy="3046988"/>
          </a:xfrm>
          <a:prstGeom prst="rect">
            <a:avLst/>
          </a:prstGeom>
        </p:spPr>
        <p:txBody>
          <a:bodyPr wrap="square">
            <a:spAutoFit/>
          </a:bodyPr>
          <a:lstStyle/>
          <a:p>
            <a:r>
              <a:rPr lang="en-US" sz="2400" b="1" dirty="0"/>
              <a:t>Public Observing...</a:t>
            </a:r>
            <a:br>
              <a:rPr lang="en-US" sz="1400" b="1" dirty="0"/>
            </a:br>
            <a:r>
              <a:rPr lang="en-US" sz="1400" b="1" dirty="0"/>
              <a:t>The Melton Observatory is open to the public on clear Monday nights (currently 8-10pm) throughout the year, weather permitting. We may also open for special astronomical events. These events will be posted on our </a:t>
            </a:r>
            <a:r>
              <a:rPr lang="en-US" sz="1400" b="1" dirty="0">
                <a:hlinkClick r:id="rId3"/>
              </a:rPr>
              <a:t>home</a:t>
            </a:r>
            <a:r>
              <a:rPr lang="en-US" sz="1400" b="1" dirty="0"/>
              <a:t> page and our </a:t>
            </a:r>
            <a:r>
              <a:rPr lang="en-US" sz="1400" b="1" dirty="0">
                <a:hlinkClick r:id="rId3"/>
              </a:rPr>
              <a:t>Calendar of Events</a:t>
            </a:r>
            <a:r>
              <a:rPr lang="en-US" sz="1400" b="1" dirty="0"/>
              <a:t> as well as on our </a:t>
            </a:r>
            <a:r>
              <a:rPr lang="en-US" sz="1400" b="1" dirty="0" err="1">
                <a:hlinkClick r:id="rId4"/>
              </a:rPr>
              <a:t>Facebook</a:t>
            </a:r>
            <a:r>
              <a:rPr lang="en-US" sz="1400" b="1" dirty="0"/>
              <a:t> and </a:t>
            </a:r>
            <a:r>
              <a:rPr lang="en-US" sz="1400" b="1" dirty="0">
                <a:hlinkClick r:id="rId5"/>
              </a:rPr>
              <a:t>Twitter</a:t>
            </a:r>
            <a:r>
              <a:rPr lang="en-US" sz="1400" b="1" dirty="0"/>
              <a:t> pages as they are available. See our </a:t>
            </a:r>
            <a:r>
              <a:rPr lang="en-US" sz="1400" b="1" dirty="0">
                <a:hlinkClick r:id="rId3"/>
              </a:rPr>
              <a:t>Calendar</a:t>
            </a:r>
            <a:r>
              <a:rPr lang="en-US" sz="1400" b="1" dirty="0"/>
              <a:t> for a complete list of events, and visit the </a:t>
            </a:r>
            <a:r>
              <a:rPr lang="en-US" sz="1400" b="1" dirty="0">
                <a:hlinkClick r:id="rId6"/>
              </a:rPr>
              <a:t>Sky Report</a:t>
            </a:r>
            <a:r>
              <a:rPr lang="en-US" sz="1400" b="1" dirty="0"/>
              <a:t> page to see what's currently visible in the night sky. There is no fee for visiting the observatory. </a:t>
            </a:r>
            <a:r>
              <a:rPr lang="en-US" sz="1400" b="1" i="1" dirty="0"/>
              <a:t>Remember to dress for the weather!</a:t>
            </a:r>
            <a:endParaRPr lang="en-US" sz="1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lton Memorial Observatory - Google Map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4876800" y="2514600"/>
            <a:ext cx="12954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charlotteastronomers.org/images/ghro_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52600"/>
            <a:ext cx="5892799" cy="4419600"/>
          </a:xfrm>
          <a:prstGeom prst="rect">
            <a:avLst/>
          </a:prstGeom>
          <a:noFill/>
        </p:spPr>
      </p:pic>
      <p:sp>
        <p:nvSpPr>
          <p:cNvPr id="49155" name="Rectangle 3"/>
          <p:cNvSpPr>
            <a:spLocks noChangeArrowheads="1"/>
          </p:cNvSpPr>
          <p:nvPr/>
        </p:nvSpPr>
        <p:spPr bwMode="auto">
          <a:xfrm>
            <a:off x="5867400" y="1523643"/>
            <a:ext cx="32766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CAAC Telescopes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-8 Inch </a:t>
            </a:r>
            <a:r>
              <a:rPr kumimoji="0" lang="en-US" sz="1400" b="0" i="0" u="none" strike="noStrike" cap="none" normalizeH="0" baseline="0" dirty="0" err="1">
                <a:ln>
                  <a:noFill/>
                </a:ln>
                <a:solidFill>
                  <a:schemeClr val="tx1"/>
                </a:solidFill>
                <a:effectLst/>
                <a:latin typeface="Arial" charset="0"/>
                <a:cs typeface="Arial" charset="0"/>
              </a:rPr>
              <a:t>Alvan</a:t>
            </a:r>
            <a:r>
              <a:rPr kumimoji="0" lang="en-US" sz="1400" b="0" i="0" u="none" strike="noStrike" cap="none" normalizeH="0" baseline="0" dirty="0">
                <a:ln>
                  <a:noFill/>
                </a:ln>
                <a:solidFill>
                  <a:schemeClr val="tx1"/>
                </a:solidFill>
                <a:effectLst/>
                <a:latin typeface="Arial" charset="0"/>
                <a:cs typeface="Arial" charset="0"/>
              </a:rPr>
              <a:t> Clark Refractor f15</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-16 Inch </a:t>
            </a:r>
            <a:r>
              <a:rPr kumimoji="0" lang="en-US" sz="1400" b="0" i="0" u="none" strike="noStrike" cap="none" normalizeH="0" baseline="0" dirty="0" err="1">
                <a:ln>
                  <a:noFill/>
                </a:ln>
                <a:solidFill>
                  <a:schemeClr val="tx1"/>
                </a:solidFill>
                <a:effectLst/>
                <a:latin typeface="Arial" charset="0"/>
                <a:cs typeface="Arial" charset="0"/>
              </a:rPr>
              <a:t>Cassegrain</a:t>
            </a:r>
            <a:r>
              <a:rPr kumimoji="0" lang="en-US" sz="1400" b="0" i="0" u="none" strike="noStrike" cap="none" normalizeH="0" baseline="0" dirty="0">
                <a:ln>
                  <a:noFill/>
                </a:ln>
                <a:solidFill>
                  <a:schemeClr val="tx1"/>
                </a:solidFill>
                <a:effectLst/>
                <a:latin typeface="Arial" charset="0"/>
                <a:cs typeface="Arial" charset="0"/>
              </a:rPr>
              <a:t> f10</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-24 Inch Newtonian Reflector f5</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-102mm Lunt H-alpha Solar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Warm up room with microwave ovens and refrigerator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Rest rooms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Shower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Picnic Pavilion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Class room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RV and Tent Camping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Gas Grill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Yard Games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-Corn Hole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-Frisbee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-Badminton</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-Volley Ball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Wireless Internet (</a:t>
            </a:r>
            <a:r>
              <a:rPr kumimoji="0" lang="en-US" sz="1800" b="0" i="0" u="none" strike="noStrike" cap="none" normalizeH="0" baseline="0" dirty="0" err="1">
                <a:ln>
                  <a:noFill/>
                </a:ln>
                <a:solidFill>
                  <a:schemeClr val="tx1"/>
                </a:solidFill>
                <a:effectLst/>
                <a:latin typeface="Arial" charset="0"/>
                <a:cs typeface="Arial" charset="0"/>
              </a:rPr>
              <a:t>WiFi</a:t>
            </a:r>
            <a:r>
              <a:rPr kumimoji="0" lang="en-US" sz="18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4" name="Rectangle 3"/>
          <p:cNvSpPr/>
          <p:nvPr/>
        </p:nvSpPr>
        <p:spPr>
          <a:xfrm>
            <a:off x="0" y="1066800"/>
            <a:ext cx="9144000" cy="646331"/>
          </a:xfrm>
          <a:prstGeom prst="rect">
            <a:avLst/>
          </a:prstGeom>
        </p:spPr>
        <p:txBody>
          <a:bodyPr wrap="square">
            <a:spAutoFit/>
          </a:bodyPr>
          <a:lstStyle/>
          <a:p>
            <a:pPr algn="ctr"/>
            <a:r>
              <a:rPr lang="en-US" sz="3600" b="1" dirty="0"/>
              <a:t>The Gayle H. </a:t>
            </a:r>
            <a:r>
              <a:rPr lang="en-US" sz="3600" b="1" dirty="0" err="1"/>
              <a:t>Riggsbee</a:t>
            </a:r>
            <a:r>
              <a:rPr lang="en-US" sz="3600" b="1" dirty="0"/>
              <a:t> Observatory (GHRO)</a:t>
            </a:r>
            <a:endParaRPr lang="en-US" sz="3600" dirty="0"/>
          </a:p>
        </p:txBody>
      </p:sp>
      <p:pic>
        <p:nvPicPr>
          <p:cNvPr id="49157" name="Picture 5" descr="http://www.charlotteastronomers.org/images/head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0"/>
            <a:ext cx="7010400" cy="1122759"/>
          </a:xfrm>
          <a:prstGeom prst="rect">
            <a:avLst/>
          </a:prstGeom>
          <a:noFill/>
        </p:spPr>
      </p:pic>
      <p:sp>
        <p:nvSpPr>
          <p:cNvPr id="6" name="Rectangle 5"/>
          <p:cNvSpPr/>
          <p:nvPr/>
        </p:nvSpPr>
        <p:spPr>
          <a:xfrm>
            <a:off x="0" y="6324600"/>
            <a:ext cx="8077200" cy="369332"/>
          </a:xfrm>
          <a:prstGeom prst="rect">
            <a:avLst/>
          </a:prstGeom>
        </p:spPr>
        <p:txBody>
          <a:bodyPr wrap="square">
            <a:spAutoFit/>
          </a:bodyPr>
          <a:lstStyle/>
          <a:p>
            <a:r>
              <a:rPr lang="en-US" dirty="0">
                <a:hlinkClick r:id="rId4"/>
              </a:rPr>
              <a:t>Address</a:t>
            </a:r>
            <a:r>
              <a:rPr lang="en-US" dirty="0"/>
              <a:t>:  1427 29720 </a:t>
            </a:r>
            <a:r>
              <a:rPr lang="en-US" dirty="0" err="1"/>
              <a:t>Bloomwood</a:t>
            </a:r>
            <a:r>
              <a:rPr lang="en-US" dirty="0"/>
              <a:t> Dr, Kershaw, SC 29067 </a:t>
            </a:r>
            <a:r>
              <a:rPr lang="en-US" dirty="0">
                <a:hlinkClick r:id="rId5"/>
              </a:rPr>
              <a:t>Phone</a:t>
            </a:r>
            <a:r>
              <a:rPr lang="en-US" dirty="0"/>
              <a:t>: </a:t>
            </a:r>
            <a:r>
              <a:rPr lang="en-US" dirty="0">
                <a:hlinkClick r:id="rId6"/>
              </a:rPr>
              <a:t>(704) 996-4215</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charlotteastronomers.org/images/ghro_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962400" cy="2971800"/>
          </a:xfrm>
          <a:prstGeom prst="rect">
            <a:avLst/>
          </a:prstGeom>
          <a:noFill/>
        </p:spPr>
      </p:pic>
      <p:pic>
        <p:nvPicPr>
          <p:cNvPr id="54276" name="Picture 4" descr="http://www.charlotteastronomers.org/images/ghro_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0"/>
            <a:ext cx="4267200" cy="3200401"/>
          </a:xfrm>
          <a:prstGeom prst="rect">
            <a:avLst/>
          </a:prstGeom>
          <a:noFill/>
        </p:spPr>
      </p:pic>
      <p:pic>
        <p:nvPicPr>
          <p:cNvPr id="54278" name="Picture 6" descr="http://www.charlotteastronomers.org/images/tn_ghro_0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3581400"/>
            <a:ext cx="2946400" cy="2209800"/>
          </a:xfrm>
          <a:prstGeom prst="rect">
            <a:avLst/>
          </a:prstGeom>
          <a:noFill/>
        </p:spPr>
      </p:pic>
      <p:pic>
        <p:nvPicPr>
          <p:cNvPr id="54280" name="Picture 8" descr="http://www.charlotteastronomers.org/images/Solar_Observator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800" y="4773612"/>
            <a:ext cx="2779183" cy="2084388"/>
          </a:xfrm>
          <a:prstGeom prst="rect">
            <a:avLst/>
          </a:prstGeom>
          <a:noFill/>
        </p:spPr>
      </p:pic>
      <p:pic>
        <p:nvPicPr>
          <p:cNvPr id="54282" name="Picture 10" descr="http://www.charlotteastronomers.org/images/ghro_0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1200" y="4343398"/>
            <a:ext cx="3352800" cy="2514601"/>
          </a:xfrm>
          <a:prstGeom prst="rect">
            <a:avLst/>
          </a:prstGeom>
          <a:noFill/>
        </p:spPr>
      </p:pic>
      <p:sp>
        <p:nvSpPr>
          <p:cNvPr id="7" name="Rectangle 6"/>
          <p:cNvSpPr/>
          <p:nvPr/>
        </p:nvSpPr>
        <p:spPr>
          <a:xfrm>
            <a:off x="609600" y="3048000"/>
            <a:ext cx="2409186" cy="369332"/>
          </a:xfrm>
          <a:prstGeom prst="rect">
            <a:avLst/>
          </a:prstGeom>
        </p:spPr>
        <p:txBody>
          <a:bodyPr wrap="none">
            <a:spAutoFit/>
          </a:bodyPr>
          <a:lstStyle/>
          <a:p>
            <a:r>
              <a:rPr lang="en-US" dirty="0"/>
              <a:t>8" </a:t>
            </a:r>
            <a:r>
              <a:rPr lang="en-US" dirty="0" err="1"/>
              <a:t>Alvan</a:t>
            </a:r>
            <a:r>
              <a:rPr lang="en-US" dirty="0"/>
              <a:t> Clark Refractor</a:t>
            </a:r>
          </a:p>
        </p:txBody>
      </p:sp>
      <p:sp>
        <p:nvSpPr>
          <p:cNvPr id="10" name="Rectangle 9"/>
          <p:cNvSpPr/>
          <p:nvPr/>
        </p:nvSpPr>
        <p:spPr>
          <a:xfrm>
            <a:off x="5943600" y="3276600"/>
            <a:ext cx="1920782" cy="369332"/>
          </a:xfrm>
          <a:prstGeom prst="rect">
            <a:avLst/>
          </a:prstGeom>
        </p:spPr>
        <p:txBody>
          <a:bodyPr wrap="none">
            <a:spAutoFit/>
          </a:bodyPr>
          <a:lstStyle/>
          <a:p>
            <a:r>
              <a:rPr lang="en-US" dirty="0"/>
              <a:t>16" </a:t>
            </a:r>
            <a:r>
              <a:rPr lang="en-US" dirty="0" err="1"/>
              <a:t>Cassegrain</a:t>
            </a:r>
            <a:r>
              <a:rPr lang="en-US" dirty="0"/>
              <a:t> f10</a:t>
            </a:r>
          </a:p>
        </p:txBody>
      </p:sp>
      <p:sp>
        <p:nvSpPr>
          <p:cNvPr id="11" name="Rectangle 10"/>
          <p:cNvSpPr/>
          <p:nvPr/>
        </p:nvSpPr>
        <p:spPr>
          <a:xfrm>
            <a:off x="0" y="5867400"/>
            <a:ext cx="2738185" cy="369332"/>
          </a:xfrm>
          <a:prstGeom prst="rect">
            <a:avLst/>
          </a:prstGeom>
        </p:spPr>
        <p:txBody>
          <a:bodyPr wrap="none">
            <a:spAutoFit/>
          </a:bodyPr>
          <a:lstStyle/>
          <a:p>
            <a:r>
              <a:rPr lang="en-US" dirty="0"/>
              <a:t>24" Newtonian Reflector f5</a:t>
            </a:r>
          </a:p>
        </p:txBody>
      </p:sp>
      <p:sp>
        <p:nvSpPr>
          <p:cNvPr id="12" name="Rectangle 11"/>
          <p:cNvSpPr/>
          <p:nvPr/>
        </p:nvSpPr>
        <p:spPr>
          <a:xfrm>
            <a:off x="2819400" y="4114800"/>
            <a:ext cx="2971800" cy="646331"/>
          </a:xfrm>
          <a:prstGeom prst="rect">
            <a:avLst/>
          </a:prstGeom>
        </p:spPr>
        <p:txBody>
          <a:bodyPr wrap="square">
            <a:spAutoFit/>
          </a:bodyPr>
          <a:lstStyle/>
          <a:p>
            <a:pPr algn="ctr"/>
            <a:r>
              <a:rPr lang="en-US" dirty="0"/>
              <a:t>102mm Lunt H-alpha Solar Observatory</a:t>
            </a:r>
          </a:p>
        </p:txBody>
      </p:sp>
      <p:sp>
        <p:nvSpPr>
          <p:cNvPr id="15" name="Rectangle 14"/>
          <p:cNvSpPr/>
          <p:nvPr/>
        </p:nvSpPr>
        <p:spPr>
          <a:xfrm>
            <a:off x="5867400" y="3733800"/>
            <a:ext cx="3276600" cy="646331"/>
          </a:xfrm>
          <a:prstGeom prst="rect">
            <a:avLst/>
          </a:prstGeom>
        </p:spPr>
        <p:txBody>
          <a:bodyPr wrap="square">
            <a:spAutoFit/>
          </a:bodyPr>
          <a:lstStyle/>
          <a:p>
            <a:pPr algn="ctr"/>
            <a:r>
              <a:rPr lang="en-US" dirty="0"/>
              <a:t>Ken Steiner Astronomy Outreach Center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R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4953000" y="2362200"/>
            <a:ext cx="12954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fClogo_v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822477" cy="1752600"/>
          </a:xfrm>
          <a:prstGeom prst="rect">
            <a:avLst/>
          </a:prstGeom>
          <a:noFill/>
        </p:spPr>
      </p:pic>
      <p:sp>
        <p:nvSpPr>
          <p:cNvPr id="3" name="Rectangle 2"/>
          <p:cNvSpPr/>
          <p:nvPr/>
        </p:nvSpPr>
        <p:spPr>
          <a:xfrm>
            <a:off x="0" y="1752600"/>
            <a:ext cx="3733800" cy="1754326"/>
          </a:xfrm>
          <a:prstGeom prst="rect">
            <a:avLst/>
          </a:prstGeom>
        </p:spPr>
        <p:txBody>
          <a:bodyPr wrap="square">
            <a:spAutoFit/>
          </a:bodyPr>
          <a:lstStyle/>
          <a:p>
            <a:pPr algn="ctr"/>
            <a:r>
              <a:rPr lang="en-US" sz="3600" b="1" dirty="0">
                <a:hlinkClick r:id="rId3"/>
              </a:rPr>
              <a:t>College of Charleston Observatory</a:t>
            </a:r>
            <a:endParaRPr lang="en-US" sz="3600" b="1" dirty="0"/>
          </a:p>
        </p:txBody>
      </p:sp>
      <p:pic>
        <p:nvPicPr>
          <p:cNvPr id="1028" name="Picture 4" descr="https://static.wixstatic.com/media/028d5e_793466c9b00b4e7db393c7f1028b3d61~mv2_d_6720_4480_s_4_2.jpg/v1/fill/w_875,h_1110,al_c,q_85,usm_0.66_1.00_0.01,enc_auto/028d5e_793466c9b00b4e7db393c7f1028b3d61~mv2_d_6720_4480_s_4_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7920" y="0"/>
            <a:ext cx="5406080" cy="6858000"/>
          </a:xfrm>
          <a:prstGeom prst="rect">
            <a:avLst/>
          </a:prstGeom>
          <a:noFill/>
        </p:spPr>
      </p:pic>
      <p:sp>
        <p:nvSpPr>
          <p:cNvPr id="5" name="Rectangle 4"/>
          <p:cNvSpPr/>
          <p:nvPr/>
        </p:nvSpPr>
        <p:spPr>
          <a:xfrm>
            <a:off x="0" y="3505200"/>
            <a:ext cx="3733800" cy="3139321"/>
          </a:xfrm>
          <a:prstGeom prst="rect">
            <a:avLst/>
          </a:prstGeom>
        </p:spPr>
        <p:txBody>
          <a:bodyPr wrap="square">
            <a:spAutoFit/>
          </a:bodyPr>
          <a:lstStyle/>
          <a:p>
            <a:pPr algn="ctr"/>
            <a:r>
              <a:rPr lang="en-US" b="1" dirty="0"/>
              <a:t>Facilities Available During Open House</a:t>
            </a:r>
          </a:p>
          <a:p>
            <a:r>
              <a:rPr lang="en-US" dirty="0"/>
              <a:t>Our main 24" telescope housed in the dome will not be part of the Open Houses. We will have our smaller, portable telescopes set up on the roof deck, portable planetarium on the first floor, and classrooms with physics and astronomy demos on the third floor. All open house events are free and open to the public.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elescop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26527" y="0"/>
            <a:ext cx="5917474" cy="6858000"/>
          </a:xfrm>
          <a:prstGeom prst="rect">
            <a:avLst/>
          </a:prstGeom>
          <a:noFill/>
        </p:spPr>
      </p:pic>
      <p:sp>
        <p:nvSpPr>
          <p:cNvPr id="3" name="Rectangle 2"/>
          <p:cNvSpPr/>
          <p:nvPr/>
        </p:nvSpPr>
        <p:spPr>
          <a:xfrm>
            <a:off x="0" y="0"/>
            <a:ext cx="3200400" cy="5355312"/>
          </a:xfrm>
          <a:prstGeom prst="rect">
            <a:avLst/>
          </a:prstGeom>
        </p:spPr>
        <p:txBody>
          <a:bodyPr wrap="square">
            <a:spAutoFit/>
          </a:bodyPr>
          <a:lstStyle/>
          <a:p>
            <a:r>
              <a:rPr lang="en-US" sz="2000" b="1" dirty="0"/>
              <a:t>The </a:t>
            </a:r>
            <a:r>
              <a:rPr lang="en-US" sz="2000" b="1" dirty="0" err="1"/>
              <a:t>CofC</a:t>
            </a:r>
            <a:r>
              <a:rPr lang="en-US" sz="2000" b="1" dirty="0"/>
              <a:t> 24in Telescope</a:t>
            </a:r>
            <a:r>
              <a:rPr lang="en-US" sz="1600" b="1" dirty="0"/>
              <a:t>​</a:t>
            </a:r>
            <a:endParaRPr lang="en-US" sz="1600" dirty="0"/>
          </a:p>
          <a:p>
            <a:r>
              <a:rPr lang="en-US" sz="1400" dirty="0"/>
              <a:t>The </a:t>
            </a:r>
            <a:r>
              <a:rPr lang="en-US" sz="1400" dirty="0" err="1"/>
              <a:t>CofC</a:t>
            </a:r>
            <a:r>
              <a:rPr lang="en-US" sz="1400" dirty="0"/>
              <a:t> Observatory is now home to one of the most powerful telescopes in South Carolina. Our telescope is a </a:t>
            </a:r>
            <a:r>
              <a:rPr lang="en-US" sz="1400" dirty="0" err="1"/>
              <a:t>PlaneWave</a:t>
            </a:r>
            <a:r>
              <a:rPr lang="en-US" sz="1400" dirty="0"/>
              <a:t> Instruments CDK (Corrected </a:t>
            </a:r>
            <a:r>
              <a:rPr lang="en-US" sz="1400" dirty="0" err="1"/>
              <a:t>Dall</a:t>
            </a:r>
            <a:r>
              <a:rPr lang="en-US" sz="1400" dirty="0"/>
              <a:t>-Kirkham) 24in telescope with a Mathis Instruments MI1250 fork on a M1000 mount. It was installed at the College of Charleston observatory on August 25, 2018. The current fork mount can mitigate building vibrations that severely impacted effectiveness of our previous 16inch DFM telescope in the existing location. </a:t>
            </a:r>
          </a:p>
          <a:p>
            <a:r>
              <a:rPr lang="en-US" sz="1400" dirty="0" err="1"/>
              <a:t>CofC</a:t>
            </a:r>
            <a:r>
              <a:rPr lang="en-US" sz="1400" dirty="0"/>
              <a:t> faculty and students are able to capture spectacular high-resolution images of galaxies and nebulae, thanks to the telescope’s </a:t>
            </a:r>
            <a:r>
              <a:rPr lang="en-US" sz="1400" dirty="0" err="1"/>
              <a:t>astrographic</a:t>
            </a:r>
            <a:r>
              <a:rPr lang="en-US" sz="1400" dirty="0"/>
              <a:t> design (F ratio = 6.5), which provides excellent imaging with a large format charge-coupled device (CCD) camera, while remaining superb for visual use. It far exceeds the performance of most commercial telescope designs.</a:t>
            </a:r>
          </a:p>
        </p:txBody>
      </p:sp>
      <p:sp>
        <p:nvSpPr>
          <p:cNvPr id="4" name="Rectangle 3"/>
          <p:cNvSpPr/>
          <p:nvPr/>
        </p:nvSpPr>
        <p:spPr>
          <a:xfrm>
            <a:off x="0" y="5410201"/>
            <a:ext cx="3200400" cy="1384995"/>
          </a:xfrm>
          <a:prstGeom prst="rect">
            <a:avLst/>
          </a:prstGeom>
        </p:spPr>
        <p:txBody>
          <a:bodyPr wrap="square">
            <a:spAutoFit/>
          </a:bodyPr>
          <a:lstStyle/>
          <a:p>
            <a:pPr algn="ctr"/>
            <a:r>
              <a:rPr lang="en-US" sz="1200" b="1" dirty="0"/>
              <a:t>Department of Physics and Astronomy</a:t>
            </a:r>
          </a:p>
          <a:p>
            <a:pPr algn="ctr"/>
            <a:r>
              <a:rPr lang="en-US" sz="1200" b="1" dirty="0"/>
              <a:t>College of Charleston</a:t>
            </a:r>
          </a:p>
          <a:p>
            <a:pPr algn="ctr"/>
            <a:r>
              <a:rPr lang="en-US" sz="1200" b="1" dirty="0"/>
              <a:t>RITA Hollings Science Center</a:t>
            </a:r>
          </a:p>
          <a:p>
            <a:pPr algn="ctr"/>
            <a:r>
              <a:rPr lang="en-US" sz="1200" b="1" dirty="0"/>
              <a:t>58 Coming Street</a:t>
            </a:r>
          </a:p>
          <a:p>
            <a:pPr algn="ctr"/>
            <a:r>
              <a:rPr lang="en-US" sz="1200" b="1" dirty="0"/>
              <a:t>Charleston, SC 29424</a:t>
            </a:r>
          </a:p>
          <a:p>
            <a:pPr algn="ctr"/>
            <a:r>
              <a:rPr lang="en-US" sz="1200" b="1" dirty="0"/>
              <a:t>​</a:t>
            </a:r>
          </a:p>
          <a:p>
            <a:pPr algn="ctr"/>
            <a:r>
              <a:rPr lang="en-US" sz="1200" b="1" dirty="0">
                <a:hlinkClick r:id="rId3"/>
              </a:rPr>
              <a:t>chartasg@cofc.edu</a:t>
            </a:r>
            <a:endParaRPr lang="en-US" sz="12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lest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Oval 3"/>
          <p:cNvSpPr/>
          <p:nvPr/>
        </p:nvSpPr>
        <p:spPr>
          <a:xfrm>
            <a:off x="4724400" y="2362200"/>
            <a:ext cx="12954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rpse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servatory_from_Cedar.jpe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6858000" cy="5136669"/>
          </a:xfrm>
          <a:prstGeom prst="rect">
            <a:avLst/>
          </a:prstGeom>
          <a:noFill/>
        </p:spPr>
      </p:pic>
      <p:sp>
        <p:nvSpPr>
          <p:cNvPr id="3" name="Rectangle 2"/>
          <p:cNvSpPr/>
          <p:nvPr/>
        </p:nvSpPr>
        <p:spPr>
          <a:xfrm>
            <a:off x="0" y="5410200"/>
            <a:ext cx="5791200" cy="830997"/>
          </a:xfrm>
          <a:prstGeom prst="rect">
            <a:avLst/>
          </a:prstGeom>
        </p:spPr>
        <p:txBody>
          <a:bodyPr wrap="square">
            <a:spAutoFit/>
          </a:bodyPr>
          <a:lstStyle/>
          <a:p>
            <a:r>
              <a:rPr lang="en-US" sz="4800" b="1" i="1" dirty="0"/>
              <a:t>The UGA Observatory</a:t>
            </a:r>
          </a:p>
        </p:txBody>
      </p:sp>
      <p:sp>
        <p:nvSpPr>
          <p:cNvPr id="4" name="Rectangle 3"/>
          <p:cNvSpPr/>
          <p:nvPr/>
        </p:nvSpPr>
        <p:spPr>
          <a:xfrm>
            <a:off x="5562600" y="5103674"/>
            <a:ext cx="3733800" cy="1754326"/>
          </a:xfrm>
          <a:prstGeom prst="rect">
            <a:avLst/>
          </a:prstGeom>
        </p:spPr>
        <p:txBody>
          <a:bodyPr wrap="square">
            <a:spAutoFit/>
          </a:bodyPr>
          <a:lstStyle/>
          <a:p>
            <a:r>
              <a:rPr lang="en-US" dirty="0"/>
              <a:t>Department of Physics &amp; Astronomy</a:t>
            </a:r>
            <a:br>
              <a:rPr lang="en-US" dirty="0"/>
            </a:br>
            <a:r>
              <a:rPr lang="en-US" dirty="0"/>
              <a:t>The University of Georgia</a:t>
            </a:r>
            <a:br>
              <a:rPr lang="en-US" dirty="0"/>
            </a:br>
            <a:r>
              <a:rPr lang="en-US" dirty="0"/>
              <a:t>Athens, GA 30602-2451 U.S.A.</a:t>
            </a:r>
          </a:p>
          <a:p>
            <a:r>
              <a:rPr lang="en-US" dirty="0"/>
              <a:t>Tel: (706) 542-2485</a:t>
            </a:r>
            <a:br>
              <a:rPr lang="en-US" dirty="0"/>
            </a:br>
            <a:r>
              <a:rPr lang="en-US" dirty="0"/>
              <a:t>Fax: (706) 542-2492</a:t>
            </a:r>
            <a:br>
              <a:rPr lang="en-US" dirty="0"/>
            </a:br>
            <a:r>
              <a:rPr lang="en-US" dirty="0"/>
              <a:t>Email: physast@uga.edu</a:t>
            </a:r>
          </a:p>
        </p:txBody>
      </p:sp>
      <p:sp>
        <p:nvSpPr>
          <p:cNvPr id="6" name="Rectangle 5"/>
          <p:cNvSpPr/>
          <p:nvPr/>
        </p:nvSpPr>
        <p:spPr>
          <a:xfrm>
            <a:off x="6934200" y="1447800"/>
            <a:ext cx="2209800" cy="1477328"/>
          </a:xfrm>
          <a:prstGeom prst="rect">
            <a:avLst/>
          </a:prstGeom>
        </p:spPr>
        <p:txBody>
          <a:bodyPr wrap="square">
            <a:spAutoFit/>
          </a:bodyPr>
          <a:lstStyle/>
          <a:p>
            <a:r>
              <a:rPr lang="en-US" b="1" dirty="0"/>
              <a:t>The UGA Observatory is located on top of the Physics Building on the </a:t>
            </a:r>
            <a:r>
              <a:rPr lang="en-US" b="1" dirty="0">
                <a:hlinkClick r:id="rId3"/>
              </a:rPr>
              <a:t>UGA campus</a:t>
            </a:r>
            <a:r>
              <a:rPr lang="en-US"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ls_giving_tour_201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1048" y="0"/>
            <a:ext cx="6302952" cy="4419600"/>
          </a:xfrm>
          <a:prstGeom prst="rect">
            <a:avLst/>
          </a:prstGeom>
          <a:noFill/>
        </p:spPr>
      </p:pic>
      <p:sp>
        <p:nvSpPr>
          <p:cNvPr id="3" name="Rectangle 2"/>
          <p:cNvSpPr/>
          <p:nvPr/>
        </p:nvSpPr>
        <p:spPr>
          <a:xfrm>
            <a:off x="0" y="609600"/>
            <a:ext cx="2895600" cy="2862322"/>
          </a:xfrm>
          <a:prstGeom prst="rect">
            <a:avLst/>
          </a:prstGeom>
        </p:spPr>
        <p:txBody>
          <a:bodyPr wrap="square">
            <a:spAutoFit/>
          </a:bodyPr>
          <a:lstStyle/>
          <a:p>
            <a:r>
              <a:rPr lang="en-US" dirty="0"/>
              <a:t>The University of Georgia owns one of the largest visible light telescopes in the state. The main component of the telescope is its 24 inch wide primary mirror, which is mounted in the much larger support and steering structure shown in the photo.</a:t>
            </a:r>
          </a:p>
        </p:txBody>
      </p:sp>
      <p:sp>
        <p:nvSpPr>
          <p:cNvPr id="4" name="Rectangle 3"/>
          <p:cNvSpPr/>
          <p:nvPr/>
        </p:nvSpPr>
        <p:spPr>
          <a:xfrm>
            <a:off x="3505200" y="6248400"/>
            <a:ext cx="5334000" cy="369332"/>
          </a:xfrm>
          <a:prstGeom prst="rect">
            <a:avLst/>
          </a:prstGeom>
        </p:spPr>
        <p:txBody>
          <a:bodyPr wrap="square">
            <a:spAutoFit/>
          </a:bodyPr>
          <a:lstStyle/>
          <a:p>
            <a:r>
              <a:rPr lang="en-US" b="1" dirty="0"/>
              <a:t>https://www.physast.uga.edu/observatory/schedule</a:t>
            </a:r>
          </a:p>
        </p:txBody>
      </p:sp>
      <p:pic>
        <p:nvPicPr>
          <p:cNvPr id="29700" name="Picture 4" descr="P6110112.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03814"/>
            <a:ext cx="3276600" cy="2454186"/>
          </a:xfrm>
          <a:prstGeom prst="rect">
            <a:avLst/>
          </a:prstGeom>
          <a:noFill/>
        </p:spPr>
      </p:pic>
      <p:sp>
        <p:nvSpPr>
          <p:cNvPr id="6" name="Rectangle 5"/>
          <p:cNvSpPr/>
          <p:nvPr/>
        </p:nvSpPr>
        <p:spPr>
          <a:xfrm>
            <a:off x="3276600" y="4419600"/>
            <a:ext cx="5867400" cy="1754326"/>
          </a:xfrm>
          <a:prstGeom prst="rect">
            <a:avLst/>
          </a:prstGeom>
        </p:spPr>
        <p:txBody>
          <a:bodyPr wrap="square">
            <a:spAutoFit/>
          </a:bodyPr>
          <a:lstStyle/>
          <a:p>
            <a:r>
              <a:rPr lang="en-US" dirty="0"/>
              <a:t>Both the primary and secondary mirrors are being cleaned and recoated in this long-overdue maintenance effort. They should be back from the mirror re-coating company in a few weeks. After their return, and re-installation, the </a:t>
            </a:r>
            <a:r>
              <a:rPr lang="en-US" b="1" dirty="0"/>
              <a:t>Observatory will return to operations and the autumn public observing schedule will be announced.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g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Oval 3"/>
          <p:cNvSpPr/>
          <p:nvPr/>
        </p:nvSpPr>
        <p:spPr>
          <a:xfrm>
            <a:off x="4419600" y="2133600"/>
            <a:ext cx="12954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22-06-17 at 09-21-59 Bradley Observato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66800"/>
            <a:ext cx="9144000" cy="3124200"/>
          </a:xfrm>
          <a:prstGeom prst="rect">
            <a:avLst/>
          </a:prstGeom>
        </p:spPr>
      </p:pic>
      <p:sp>
        <p:nvSpPr>
          <p:cNvPr id="3" name="Rectangle 2"/>
          <p:cNvSpPr/>
          <p:nvPr/>
        </p:nvSpPr>
        <p:spPr>
          <a:xfrm>
            <a:off x="0" y="4191000"/>
            <a:ext cx="9144000" cy="1754326"/>
          </a:xfrm>
          <a:prstGeom prst="rect">
            <a:avLst/>
          </a:prstGeom>
        </p:spPr>
        <p:txBody>
          <a:bodyPr wrap="square">
            <a:spAutoFit/>
          </a:bodyPr>
          <a:lstStyle/>
          <a:p>
            <a:pPr algn="ctr"/>
            <a:r>
              <a:rPr lang="en-US" dirty="0"/>
              <a:t>The astronomical teaching and research facility is located on the Agnes Scott College campus in Decatur, Georgia. The observatory, named in honor of William C. and Sarah Hall Bradley, contains the 70-seat Delafield Planetarium and a 100-seat capacity lecture hall.</a:t>
            </a:r>
          </a:p>
          <a:p>
            <a:pPr algn="ctr"/>
            <a:r>
              <a:rPr lang="en-US" dirty="0"/>
              <a:t>The building also contains a library/seminar room, two faculty offices, a darkroom, a student computer lab and an observing plaza for astronomical viewing. The large dome atop the observatory houses the 30-inch Lewis H. Beck telescope.</a:t>
            </a:r>
          </a:p>
        </p:txBody>
      </p:sp>
      <p:sp>
        <p:nvSpPr>
          <p:cNvPr id="4" name="Rectangle 3"/>
          <p:cNvSpPr/>
          <p:nvPr/>
        </p:nvSpPr>
        <p:spPr>
          <a:xfrm>
            <a:off x="0" y="5934670"/>
            <a:ext cx="9144000" cy="923330"/>
          </a:xfrm>
          <a:prstGeom prst="rect">
            <a:avLst/>
          </a:prstGeom>
        </p:spPr>
        <p:txBody>
          <a:bodyPr wrap="square">
            <a:spAutoFit/>
          </a:bodyPr>
          <a:lstStyle/>
          <a:p>
            <a:pPr algn="ctr"/>
            <a:r>
              <a:rPr lang="en-US" b="1" dirty="0"/>
              <a:t>Information Alert</a:t>
            </a:r>
          </a:p>
          <a:p>
            <a:pPr algn="ctr"/>
            <a:r>
              <a:rPr lang="en-US" dirty="0"/>
              <a:t>Bradley Observatory at Agnes Scott College is closed due to the COVID-19 pandemic. </a:t>
            </a:r>
          </a:p>
          <a:p>
            <a:pPr algn="ctr"/>
            <a:r>
              <a:rPr lang="en-US" dirty="0"/>
              <a:t>For additional information, please contact </a:t>
            </a:r>
            <a:r>
              <a:rPr lang="en-US" dirty="0" err="1"/>
              <a:t>Channon</a:t>
            </a:r>
            <a:r>
              <a:rPr lang="en-US" dirty="0"/>
              <a:t> Weeks at </a:t>
            </a:r>
            <a:r>
              <a:rPr lang="en-US" dirty="0">
                <a:hlinkClick r:id="rId3"/>
              </a:rPr>
              <a:t>crweeks@agnesscott.edu</a:t>
            </a:r>
            <a:r>
              <a:rPr lang="en-US" dirty="0"/>
              <a:t>.</a:t>
            </a:r>
          </a:p>
        </p:txBody>
      </p:sp>
      <p:sp>
        <p:nvSpPr>
          <p:cNvPr id="2049" name="Rectangle 1">
            <a:hlinkClick r:id="rId4"/>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2050" name="Rectangle 2">
            <a:hlinkClick r:id="rId4"/>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2052" name="Picture 4" descr="https://www.agnesscott.edu/assets/images/communications-marketing/asclogo_horizontal_print_colo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0"/>
            <a:ext cx="5978857" cy="104318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www.agnesscott.edu/assets/images/bradleyobservatory/becktele2-900x6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486400" cy="3657600"/>
          </a:xfrm>
          <a:prstGeom prst="rect">
            <a:avLst/>
          </a:prstGeom>
          <a:noFill/>
        </p:spPr>
      </p:pic>
      <p:pic>
        <p:nvPicPr>
          <p:cNvPr id="45060" name="Picture 4" descr="https://www.agnesscott.edu/assets/images/bradleyobservatory/observatory-night-moon-900x6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00"/>
            <a:ext cx="4114800" cy="2743200"/>
          </a:xfrm>
          <a:prstGeom prst="rect">
            <a:avLst/>
          </a:prstGeom>
          <a:noFill/>
        </p:spPr>
      </p:pic>
      <p:sp>
        <p:nvSpPr>
          <p:cNvPr id="5" name="Rectangle 4"/>
          <p:cNvSpPr/>
          <p:nvPr/>
        </p:nvSpPr>
        <p:spPr>
          <a:xfrm>
            <a:off x="5562600" y="0"/>
            <a:ext cx="3581400" cy="3970318"/>
          </a:xfrm>
          <a:prstGeom prst="rect">
            <a:avLst/>
          </a:prstGeom>
        </p:spPr>
        <p:txBody>
          <a:bodyPr wrap="square">
            <a:spAutoFit/>
          </a:bodyPr>
          <a:lstStyle/>
          <a:p>
            <a:r>
              <a:rPr lang="en-US" b="1" dirty="0"/>
              <a:t>The Beck Telescope</a:t>
            </a:r>
          </a:p>
          <a:p>
            <a:r>
              <a:rPr lang="en-US" dirty="0"/>
              <a:t>The Beck Telescope is a 30-inch reflector. This 1930 vintage </a:t>
            </a:r>
            <a:r>
              <a:rPr lang="en-US" dirty="0" err="1"/>
              <a:t>Cassegrain</a:t>
            </a:r>
            <a:r>
              <a:rPr lang="en-US" dirty="0"/>
              <a:t> has a Warner &amp; </a:t>
            </a:r>
            <a:r>
              <a:rPr lang="en-US" dirty="0" err="1"/>
              <a:t>Swasey</a:t>
            </a:r>
            <a:r>
              <a:rPr lang="en-US" dirty="0"/>
              <a:t> mounting with optical elements by J.W. </a:t>
            </a:r>
            <a:r>
              <a:rPr lang="en-US" dirty="0" err="1"/>
              <a:t>Fecker</a:t>
            </a:r>
            <a:r>
              <a:rPr lang="en-US" dirty="0"/>
              <a:t>. It was completely refurbished and modified for its installation in 1950 by the Perkin-Elmer Corporation. The telescope tracking control system was modernized and upgraded during the summer of 1998, and the mirrors were refinished during the renovations in 2000.</a:t>
            </a:r>
          </a:p>
        </p:txBody>
      </p:sp>
      <p:sp>
        <p:nvSpPr>
          <p:cNvPr id="6" name="Rectangle 5"/>
          <p:cNvSpPr/>
          <p:nvPr/>
        </p:nvSpPr>
        <p:spPr>
          <a:xfrm>
            <a:off x="4114800" y="4038600"/>
            <a:ext cx="5029200" cy="2585323"/>
          </a:xfrm>
          <a:prstGeom prst="rect">
            <a:avLst/>
          </a:prstGeom>
        </p:spPr>
        <p:txBody>
          <a:bodyPr wrap="square">
            <a:spAutoFit/>
          </a:bodyPr>
          <a:lstStyle/>
          <a:p>
            <a:r>
              <a:rPr lang="en-US" b="1" dirty="0"/>
              <a:t>Optical Telescopes</a:t>
            </a:r>
          </a:p>
          <a:p>
            <a:r>
              <a:rPr lang="en-US" dirty="0"/>
              <a:t>The observatory contains eight </a:t>
            </a:r>
            <a:r>
              <a:rPr lang="en-US" dirty="0" err="1"/>
              <a:t>Celestron</a:t>
            </a:r>
            <a:r>
              <a:rPr lang="en-US" dirty="0"/>
              <a:t> </a:t>
            </a:r>
            <a:r>
              <a:rPr lang="en-US" dirty="0" err="1"/>
              <a:t>Nexstar</a:t>
            </a:r>
            <a:r>
              <a:rPr lang="en-US" dirty="0"/>
              <a:t> 4SE telescopes for use in Astronomy 120. A variety of </a:t>
            </a:r>
            <a:r>
              <a:rPr lang="en-US" dirty="0" err="1"/>
              <a:t>Celestron</a:t>
            </a:r>
            <a:r>
              <a:rPr lang="en-US" dirty="0"/>
              <a:t> and Meade 8-inch and 10-inch Schmidt-</a:t>
            </a:r>
            <a:r>
              <a:rPr lang="en-US" dirty="0" err="1"/>
              <a:t>Cassegrain</a:t>
            </a:r>
            <a:r>
              <a:rPr lang="en-US" dirty="0"/>
              <a:t> telescopes are used in Astronomy 120L and 200L. Astronomy 200L students also use the Bradley Radio Telescope (</a:t>
            </a:r>
            <a:r>
              <a:rPr lang="en-US" dirty="0" err="1"/>
              <a:t>BrAT</a:t>
            </a:r>
            <a:r>
              <a:rPr lang="en-US" dirty="0"/>
              <a:t>), a steerable 3.1 m diameter radio telescope with an L band (21 cm) receiver.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www.agnesscott.edu/assets/images/bradleyobservatory/planetarium-900x6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0"/>
            <a:ext cx="7924800" cy="5283200"/>
          </a:xfrm>
          <a:prstGeom prst="rect">
            <a:avLst/>
          </a:prstGeom>
          <a:noFill/>
        </p:spPr>
      </p:pic>
      <p:sp>
        <p:nvSpPr>
          <p:cNvPr id="3" name="Rectangle 2"/>
          <p:cNvSpPr/>
          <p:nvPr/>
        </p:nvSpPr>
        <p:spPr>
          <a:xfrm>
            <a:off x="0" y="5380672"/>
            <a:ext cx="9144000" cy="1477328"/>
          </a:xfrm>
          <a:prstGeom prst="rect">
            <a:avLst/>
          </a:prstGeom>
        </p:spPr>
        <p:txBody>
          <a:bodyPr wrap="square">
            <a:spAutoFit/>
          </a:bodyPr>
          <a:lstStyle/>
          <a:p>
            <a:pPr algn="ctr"/>
            <a:r>
              <a:rPr lang="en-US" b="1" dirty="0"/>
              <a:t>Delafield Planetarium</a:t>
            </a:r>
          </a:p>
          <a:p>
            <a:pPr algn="ctr"/>
            <a:r>
              <a:rPr lang="en-US" dirty="0"/>
              <a:t>The Delafield Planetarium located in the Bradley Observatory seats 70 people. The </a:t>
            </a:r>
            <a:r>
              <a:rPr lang="en-US" dirty="0" err="1"/>
              <a:t>Zeiss</a:t>
            </a:r>
            <a:r>
              <a:rPr lang="en-US" dirty="0"/>
              <a:t> machine allows us to project stars, planets, constellation patterns, the sun and the moon onto the ceiling. The planetarium serves Agnes Scott students taking astronomy courses. It's also open to the public for monthly open houses and observatory group tours.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nes Scott Observator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4114800" y="2514600"/>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2272129"/>
            <a:ext cx="2895600" cy="4585871"/>
          </a:xfrm>
          <a:prstGeom prst="rect">
            <a:avLst/>
          </a:prstGeom>
        </p:spPr>
        <p:txBody>
          <a:bodyPr wrap="square">
            <a:spAutoFit/>
          </a:bodyPr>
          <a:lstStyle/>
          <a:p>
            <a:pPr algn="ctr"/>
            <a:r>
              <a:rPr lang="en-US" sz="2800" b="1" dirty="0"/>
              <a:t>North Georgia Astronomical Observatory</a:t>
            </a:r>
          </a:p>
          <a:p>
            <a:pPr algn="ctr"/>
            <a:endParaRPr lang="en-US" sz="2800" b="1" dirty="0"/>
          </a:p>
          <a:p>
            <a:pPr algn="ctr"/>
            <a:r>
              <a:rPr lang="en-US" dirty="0"/>
              <a:t>The North Georgia Astronomical Observatory exists to promote astronomy education to University of North Georgia students, as well as the general public. This state-of-the-art facility is located only four miles from the UNG Dahlonega Campus. </a:t>
            </a:r>
          </a:p>
        </p:txBody>
      </p:sp>
      <p:sp>
        <p:nvSpPr>
          <p:cNvPr id="48130" name="AutoShape 2" descr="UNG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2" name="AutoShape 4" descr="File:University of North Georgia logo.png - Wikimedia Commons"/>
          <p:cNvSpPr>
            <a:spLocks noChangeAspect="1" noChangeArrowheads="1"/>
          </p:cNvSpPr>
          <p:nvPr/>
        </p:nvSpPr>
        <p:spPr bwMode="auto">
          <a:xfrm>
            <a:off x="155575" y="-715963"/>
            <a:ext cx="3057525" cy="1504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4" name="AutoShape 6" descr="Of North Georgia Logo - Georgia Logo PNG – Stunning free transparent png  clipart images free download"/>
          <p:cNvSpPr>
            <a:spLocks noChangeAspect="1" noChangeArrowheads="1"/>
          </p:cNvSpPr>
          <p:nvPr/>
        </p:nvSpPr>
        <p:spPr bwMode="auto">
          <a:xfrm>
            <a:off x="155575" y="-623888"/>
            <a:ext cx="3505200" cy="1314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6" name="AutoShape 8" descr="University of North Georgia Blue Ridge Campus - My Home Blue Ridge"/>
          <p:cNvSpPr>
            <a:spLocks noChangeAspect="1" noChangeArrowheads="1"/>
          </p:cNvSpPr>
          <p:nvPr/>
        </p:nvSpPr>
        <p:spPr bwMode="auto">
          <a:xfrm>
            <a:off x="155575" y="-441325"/>
            <a:ext cx="3419475" cy="923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un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139" y="0"/>
            <a:ext cx="9157139" cy="2362200"/>
          </a:xfrm>
          <a:prstGeom prst="rect">
            <a:avLst/>
          </a:prstGeom>
        </p:spPr>
      </p:pic>
      <p:pic>
        <p:nvPicPr>
          <p:cNvPr id="9" name="Picture 8" descr="Screenshot 2022-06-17 at 10-42-53 Observatory near me the public.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2514600"/>
            <a:ext cx="6196093" cy="4343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22-06-17 at 10-43-24 Observatory near me the public.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5334000" cy="3764553"/>
          </a:xfrm>
          <a:prstGeom prst="rect">
            <a:avLst/>
          </a:prstGeom>
        </p:spPr>
      </p:pic>
      <p:sp>
        <p:nvSpPr>
          <p:cNvPr id="3" name="Rectangle 2"/>
          <p:cNvSpPr/>
          <p:nvPr/>
        </p:nvSpPr>
        <p:spPr>
          <a:xfrm>
            <a:off x="5638800" y="381000"/>
            <a:ext cx="3200400" cy="2862322"/>
          </a:xfrm>
          <a:prstGeom prst="rect">
            <a:avLst/>
          </a:prstGeom>
        </p:spPr>
        <p:txBody>
          <a:bodyPr wrap="square">
            <a:spAutoFit/>
          </a:bodyPr>
          <a:lstStyle/>
          <a:p>
            <a:pPr algn="ctr"/>
            <a:r>
              <a:rPr lang="en-US" sz="2000" b="1" dirty="0"/>
              <a:t>Public Telescope Viewing</a:t>
            </a:r>
          </a:p>
          <a:p>
            <a:pPr algn="ctr"/>
            <a:r>
              <a:rPr lang="en-US" sz="2000" b="1" dirty="0"/>
              <a:t>Friday - Saturday</a:t>
            </a:r>
            <a:br>
              <a:rPr lang="en-US" sz="2000" dirty="0"/>
            </a:br>
            <a:r>
              <a:rPr lang="en-US" sz="2000" b="1" dirty="0"/>
              <a:t>8:00 p.m. - 12:00 a.m.</a:t>
            </a:r>
            <a:endParaRPr lang="en-US" sz="2000" dirty="0"/>
          </a:p>
          <a:p>
            <a:pPr algn="ctr"/>
            <a:r>
              <a:rPr lang="en-US" sz="2000" dirty="0"/>
              <a:t>Students and community members are invited to free telescope viewings of the night sky on Friday and Saturday evenings between, weather permitting.</a:t>
            </a:r>
          </a:p>
        </p:txBody>
      </p:sp>
      <p:sp>
        <p:nvSpPr>
          <p:cNvPr id="4" name="Rectangle 3"/>
          <p:cNvSpPr/>
          <p:nvPr/>
        </p:nvSpPr>
        <p:spPr>
          <a:xfrm>
            <a:off x="0" y="4495800"/>
            <a:ext cx="9144000" cy="2185214"/>
          </a:xfrm>
          <a:prstGeom prst="rect">
            <a:avLst/>
          </a:prstGeom>
        </p:spPr>
        <p:txBody>
          <a:bodyPr wrap="square">
            <a:spAutoFit/>
          </a:bodyPr>
          <a:lstStyle/>
          <a:p>
            <a:pPr algn="ctr"/>
            <a:r>
              <a:rPr lang="en-US" sz="2800" b="1" dirty="0"/>
              <a:t>George E. Coleman, Sr. Planetarium</a:t>
            </a:r>
          </a:p>
          <a:p>
            <a:pPr algn="ctr"/>
            <a:r>
              <a:rPr lang="en-US" dirty="0"/>
              <a:t>At the George E. Coleman, Sr. Planetarium, students and the general public can explore the night sky as seen from Earth, or fly into the cosmos to explore other worlds in our dome-shaped theater. Planetarium events open to the public are FREE unless otherwise stated.</a:t>
            </a:r>
          </a:p>
          <a:p>
            <a:pPr algn="ctr"/>
            <a:r>
              <a:rPr lang="en-US" dirty="0"/>
              <a:t>You will be truly immersed in the universe and see incredible modern-day scientific discoveries!</a:t>
            </a:r>
          </a:p>
          <a:p>
            <a:pPr algn="ctr"/>
            <a:r>
              <a:rPr lang="en-US" dirty="0"/>
              <a:t>The planetarium features: 30-foot diameter dome 46 seats</a:t>
            </a:r>
          </a:p>
          <a:p>
            <a:pPr algn="ctr"/>
            <a:r>
              <a:rPr lang="en-US" dirty="0"/>
              <a:t>State-of-the-art </a:t>
            </a:r>
            <a:r>
              <a:rPr lang="en-US" dirty="0" err="1"/>
              <a:t>Digistar</a:t>
            </a:r>
            <a:r>
              <a:rPr lang="en-US" dirty="0"/>
              <a:t> 6 Full-Dome Digital Planetarium Projector</a:t>
            </a:r>
          </a:p>
        </p:txBody>
      </p:sp>
      <p:sp>
        <p:nvSpPr>
          <p:cNvPr id="5" name="Rectangle 4"/>
          <p:cNvSpPr/>
          <p:nvPr/>
        </p:nvSpPr>
        <p:spPr>
          <a:xfrm>
            <a:off x="228600" y="3810000"/>
            <a:ext cx="6858000" cy="646331"/>
          </a:xfrm>
          <a:prstGeom prst="rect">
            <a:avLst/>
          </a:prstGeom>
        </p:spPr>
        <p:txBody>
          <a:bodyPr wrap="square">
            <a:spAutoFit/>
          </a:bodyPr>
          <a:lstStyle/>
          <a:p>
            <a:r>
              <a:rPr lang="en-US" dirty="0"/>
              <a:t>Two key pieces of equipment are the brand-new telescopes measuring at 24 and 28 inches across in the primary mirror diameter.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 GA Observator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4191000" y="2895600"/>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3213100" cy="2540000"/>
          </a:xfrm>
          <a:prstGeom prst="rect">
            <a:avLst/>
          </a:prstGeom>
        </p:spPr>
      </p:pic>
      <p:pic>
        <p:nvPicPr>
          <p:cNvPr id="3" name="Picture 2" descr="Telescope20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1975" y="2209800"/>
            <a:ext cx="4772025" cy="3817620"/>
          </a:xfrm>
          <a:prstGeom prst="rect">
            <a:avLst/>
          </a:prstGeom>
        </p:spPr>
      </p:pic>
      <p:sp>
        <p:nvSpPr>
          <p:cNvPr id="4" name="Rectangle 3"/>
          <p:cNvSpPr/>
          <p:nvPr/>
        </p:nvSpPr>
        <p:spPr>
          <a:xfrm>
            <a:off x="3810000" y="1524000"/>
            <a:ext cx="5334000" cy="646331"/>
          </a:xfrm>
          <a:prstGeom prst="rect">
            <a:avLst/>
          </a:prstGeom>
        </p:spPr>
        <p:txBody>
          <a:bodyPr wrap="square">
            <a:spAutoFit/>
          </a:bodyPr>
          <a:lstStyle/>
          <a:p>
            <a:r>
              <a:rPr lang="en-US" b="1" dirty="0"/>
              <a:t>The Bechtel Telescope is a 16 inch, Meade LX-200GPS, Schmidt-</a:t>
            </a:r>
            <a:r>
              <a:rPr lang="en-US" b="1" dirty="0" err="1"/>
              <a:t>Cassegrain</a:t>
            </a:r>
            <a:r>
              <a:rPr lang="en-US" b="1" dirty="0"/>
              <a:t>, </a:t>
            </a:r>
            <a:r>
              <a:rPr lang="en-US" b="1" dirty="0" err="1"/>
              <a:t>catadioptric</a:t>
            </a:r>
            <a:r>
              <a:rPr lang="en-US" b="1" dirty="0"/>
              <a:t> telescope.</a:t>
            </a:r>
          </a:p>
        </p:txBody>
      </p:sp>
      <p:sp>
        <p:nvSpPr>
          <p:cNvPr id="5" name="Rectangle 4"/>
          <p:cNvSpPr/>
          <p:nvPr/>
        </p:nvSpPr>
        <p:spPr>
          <a:xfrm>
            <a:off x="3200400" y="152400"/>
            <a:ext cx="4572000" cy="1200329"/>
          </a:xfrm>
          <a:prstGeom prst="rect">
            <a:avLst/>
          </a:prstGeom>
        </p:spPr>
        <p:txBody>
          <a:bodyPr>
            <a:spAutoFit/>
          </a:bodyPr>
          <a:lstStyle/>
          <a:p>
            <a:r>
              <a:rPr lang="en-US" b="1" dirty="0"/>
              <a:t>The observatory building was manufactured by </a:t>
            </a:r>
            <a:r>
              <a:rPr lang="en-US" b="1" dirty="0" err="1"/>
              <a:t>Observadome</a:t>
            </a:r>
            <a:r>
              <a:rPr lang="en-US" b="1" dirty="0"/>
              <a:t> in Jackson, Mississippi. It is five meters in diameter and has a rotating domed roof.</a:t>
            </a:r>
          </a:p>
        </p:txBody>
      </p:sp>
      <p:sp>
        <p:nvSpPr>
          <p:cNvPr id="6" name="Rectangle 5"/>
          <p:cNvSpPr/>
          <p:nvPr/>
        </p:nvSpPr>
        <p:spPr>
          <a:xfrm>
            <a:off x="0" y="2667000"/>
            <a:ext cx="4267200" cy="1477328"/>
          </a:xfrm>
          <a:prstGeom prst="rect">
            <a:avLst/>
          </a:prstGeom>
        </p:spPr>
        <p:txBody>
          <a:bodyPr wrap="square">
            <a:spAutoFit/>
          </a:bodyPr>
          <a:lstStyle/>
          <a:p>
            <a:r>
              <a:rPr lang="en-US" b="1" dirty="0"/>
              <a:t>Visit the Bechtel Telescope</a:t>
            </a:r>
            <a:r>
              <a:rPr lang="en-US" dirty="0"/>
              <a:t> after evening public planetarium shows. The observatory is open after regularly scheduled planetarium shows on Saturday evenings; weather and dark skies permitting.</a:t>
            </a:r>
          </a:p>
        </p:txBody>
      </p:sp>
      <p:sp>
        <p:nvSpPr>
          <p:cNvPr id="2050" name="Rectangle 2"/>
          <p:cNvSpPr>
            <a:spLocks noChangeArrowheads="1"/>
          </p:cNvSpPr>
          <p:nvPr/>
        </p:nvSpPr>
        <p:spPr bwMode="auto">
          <a:xfrm>
            <a:off x="1371600" y="5791200"/>
            <a:ext cx="2895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chemeClr val="tx1"/>
                </a:solidFill>
                <a:effectLst/>
                <a:latin typeface="+mj-lt"/>
                <a:cs typeface="Arial" charset="0"/>
              </a:rPr>
              <a:t>471 University Pkwy</a:t>
            </a:r>
            <a:br>
              <a:rPr kumimoji="0" lang="en-US" sz="1800" b="0" i="0" u="none" strike="noStrike" cap="none" normalizeH="0" baseline="0" dirty="0">
                <a:ln>
                  <a:noFill/>
                </a:ln>
                <a:solidFill>
                  <a:schemeClr val="tx1"/>
                </a:solidFill>
                <a:effectLst/>
                <a:latin typeface="+mj-lt"/>
                <a:cs typeface="Arial" charset="0"/>
              </a:rPr>
            </a:br>
            <a:r>
              <a:rPr kumimoji="0" lang="en-US" sz="1800" b="0" i="0" u="none" strike="noStrike" cap="none" normalizeH="0" baseline="0" dirty="0">
                <a:ln>
                  <a:noFill/>
                </a:ln>
                <a:solidFill>
                  <a:schemeClr val="tx1"/>
                </a:solidFill>
                <a:effectLst/>
                <a:latin typeface="+mj-lt"/>
                <a:cs typeface="Arial" charset="0"/>
              </a:rPr>
              <a:t>Aiken, SC 29801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a:ln>
                  <a:noFill/>
                </a:ln>
                <a:solidFill>
                  <a:schemeClr val="tx1"/>
                </a:solidFill>
                <a:effectLst/>
                <a:latin typeface="+mj-lt"/>
                <a:cs typeface="Arial" charset="0"/>
              </a:rPr>
              <a:t>Phone803-641-3313 </a:t>
            </a:r>
          </a:p>
        </p:txBody>
      </p:sp>
      <p:sp>
        <p:nvSpPr>
          <p:cNvPr id="9" name="TextBox 8"/>
          <p:cNvSpPr txBox="1"/>
          <p:nvPr/>
        </p:nvSpPr>
        <p:spPr>
          <a:xfrm flipH="1">
            <a:off x="1295400" y="5181600"/>
            <a:ext cx="2590800" cy="646331"/>
          </a:xfrm>
          <a:prstGeom prst="rect">
            <a:avLst/>
          </a:prstGeom>
          <a:noFill/>
        </p:spPr>
        <p:txBody>
          <a:bodyPr wrap="square" rtlCol="0">
            <a:spAutoFit/>
          </a:bodyPr>
          <a:lstStyle/>
          <a:p>
            <a:r>
              <a:rPr lang="en-US" b="1" dirty="0"/>
              <a:t>Ruth Patrick Science Education Center</a:t>
            </a:r>
          </a:p>
        </p:txBody>
      </p:sp>
      <p:sp>
        <p:nvSpPr>
          <p:cNvPr id="10" name="TextBox 9"/>
          <p:cNvSpPr txBox="1"/>
          <p:nvPr/>
        </p:nvSpPr>
        <p:spPr>
          <a:xfrm>
            <a:off x="0" y="4191000"/>
            <a:ext cx="3124200" cy="646331"/>
          </a:xfrm>
          <a:prstGeom prst="rect">
            <a:avLst/>
          </a:prstGeom>
          <a:noFill/>
        </p:spPr>
        <p:txBody>
          <a:bodyPr wrap="square" rtlCol="0">
            <a:spAutoFit/>
          </a:bodyPr>
          <a:lstStyle/>
          <a:p>
            <a:r>
              <a:rPr lang="en-US" dirty="0"/>
              <a:t>Also houses the </a:t>
            </a:r>
            <a:r>
              <a:rPr lang="en-US" dirty="0" err="1"/>
              <a:t>Dupont</a:t>
            </a:r>
            <a:r>
              <a:rPr lang="en-US" dirty="0"/>
              <a:t> Planetarium</a:t>
            </a:r>
          </a:p>
        </p:txBody>
      </p:sp>
      <p:sp>
        <p:nvSpPr>
          <p:cNvPr id="11" name="Rectangle 10"/>
          <p:cNvSpPr/>
          <p:nvPr/>
        </p:nvSpPr>
        <p:spPr>
          <a:xfrm>
            <a:off x="4953000" y="6248400"/>
            <a:ext cx="3057312" cy="369332"/>
          </a:xfrm>
          <a:prstGeom prst="rect">
            <a:avLst/>
          </a:prstGeom>
        </p:spPr>
        <p:txBody>
          <a:bodyPr wrap="none">
            <a:spAutoFit/>
          </a:bodyPr>
          <a:lstStyle/>
          <a:p>
            <a:r>
              <a:rPr lang="en-US" b="1" dirty="0"/>
              <a:t>https://www.usca.edu/rpsec/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715000"/>
            <a:ext cx="2590800" cy="923330"/>
          </a:xfrm>
          <a:prstGeom prst="rect">
            <a:avLst/>
          </a:prstGeom>
        </p:spPr>
        <p:txBody>
          <a:bodyPr wrap="square">
            <a:spAutoFit/>
          </a:bodyPr>
          <a:lstStyle/>
          <a:p>
            <a:pPr algn="ctr"/>
            <a:r>
              <a:rPr lang="en-US" b="1" dirty="0"/>
              <a:t>Public Night Schedule</a:t>
            </a:r>
          </a:p>
          <a:p>
            <a:pPr algn="ctr"/>
            <a:r>
              <a:rPr lang="en-US" b="1" dirty="0"/>
              <a:t>for 2022-23</a:t>
            </a:r>
          </a:p>
          <a:p>
            <a:pPr algn="ctr"/>
            <a:r>
              <a:rPr lang="en-US" b="1" dirty="0"/>
              <a:t>coming in July</a:t>
            </a:r>
          </a:p>
        </p:txBody>
      </p:sp>
      <p:pic>
        <p:nvPicPr>
          <p:cNvPr id="47108" name="Picture 4" descr="https://astronomy.gatech.edu/Images/home_star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90950" y="0"/>
            <a:ext cx="5353050" cy="5257801"/>
          </a:xfrm>
          <a:prstGeom prst="rect">
            <a:avLst/>
          </a:prstGeom>
          <a:noFill/>
        </p:spPr>
      </p:pic>
      <p:pic>
        <p:nvPicPr>
          <p:cNvPr id="47106" name="Picture 2" descr="https://astronomy.gatech.edu/Pictures_OBS/Telescope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62200"/>
            <a:ext cx="6705600" cy="3763519"/>
          </a:xfrm>
          <a:prstGeom prst="rect">
            <a:avLst/>
          </a:prstGeom>
          <a:noFill/>
        </p:spPr>
      </p:pic>
      <p:sp>
        <p:nvSpPr>
          <p:cNvPr id="5" name="Rectangle 4"/>
          <p:cNvSpPr/>
          <p:nvPr/>
        </p:nvSpPr>
        <p:spPr>
          <a:xfrm>
            <a:off x="228600" y="0"/>
            <a:ext cx="3352800" cy="2308324"/>
          </a:xfrm>
          <a:prstGeom prst="rect">
            <a:avLst/>
          </a:prstGeom>
        </p:spPr>
        <p:txBody>
          <a:bodyPr wrap="square">
            <a:spAutoFit/>
          </a:bodyPr>
          <a:lstStyle/>
          <a:p>
            <a:r>
              <a:rPr lang="en-US" sz="2400" dirty="0"/>
              <a:t>Georgia Tech Contact:</a:t>
            </a:r>
            <a:br>
              <a:rPr lang="en-US" sz="2400" dirty="0"/>
            </a:br>
            <a:r>
              <a:rPr lang="en-US" sz="2400" dirty="0"/>
              <a:t>Dr. James Sowell</a:t>
            </a:r>
            <a:br>
              <a:rPr lang="en-US" sz="2400" dirty="0"/>
            </a:br>
            <a:r>
              <a:rPr lang="en-US" sz="2400" dirty="0" err="1"/>
              <a:t>Howey</a:t>
            </a:r>
            <a:r>
              <a:rPr lang="en-US" sz="2400" dirty="0"/>
              <a:t> W102 / 404.385.1294</a:t>
            </a:r>
            <a:br>
              <a:rPr lang="en-US" sz="2400" dirty="0"/>
            </a:br>
            <a:r>
              <a:rPr lang="en-US" sz="2400" dirty="0">
                <a:hlinkClick r:id="rId4"/>
              </a:rPr>
              <a:t>jim.sowell@physics.gatech.edu</a:t>
            </a:r>
            <a:endParaRPr lang="en-US" sz="2400" dirty="0"/>
          </a:p>
        </p:txBody>
      </p:sp>
      <p:sp>
        <p:nvSpPr>
          <p:cNvPr id="7" name="TextBox 6"/>
          <p:cNvSpPr txBox="1"/>
          <p:nvPr/>
        </p:nvSpPr>
        <p:spPr>
          <a:xfrm>
            <a:off x="0" y="6211669"/>
            <a:ext cx="6629400" cy="646331"/>
          </a:xfrm>
          <a:prstGeom prst="rect">
            <a:avLst/>
          </a:prstGeom>
          <a:noFill/>
        </p:spPr>
        <p:txBody>
          <a:bodyPr wrap="square" rtlCol="0">
            <a:spAutoFit/>
          </a:bodyPr>
          <a:lstStyle/>
          <a:p>
            <a:pPr algn="ctr"/>
            <a:r>
              <a:rPr lang="en-US" dirty="0"/>
              <a:t>16” Meade LX200 - A 20” Telescope was added in 2014 but no picture was available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 Tech Phys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4800600" y="2667000"/>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alph Buice Jr. Observator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4648200" cy="6998123"/>
          </a:xfrm>
          <a:prstGeom prst="rect">
            <a:avLst/>
          </a:prstGeom>
          <a:noFill/>
        </p:spPr>
      </p:pic>
      <p:sp>
        <p:nvSpPr>
          <p:cNvPr id="3" name="Rectangle 2"/>
          <p:cNvSpPr/>
          <p:nvPr/>
        </p:nvSpPr>
        <p:spPr>
          <a:xfrm>
            <a:off x="4572000" y="0"/>
            <a:ext cx="4572000" cy="2800767"/>
          </a:xfrm>
          <a:prstGeom prst="rect">
            <a:avLst/>
          </a:prstGeom>
        </p:spPr>
        <p:txBody>
          <a:bodyPr>
            <a:spAutoFit/>
          </a:bodyPr>
          <a:lstStyle/>
          <a:p>
            <a:pPr algn="ctr"/>
            <a:r>
              <a:rPr lang="en-US" sz="4400" b="1" dirty="0"/>
              <a:t>Ralph L. </a:t>
            </a:r>
            <a:r>
              <a:rPr lang="en-US" sz="4400" b="1" dirty="0" err="1"/>
              <a:t>Buice</a:t>
            </a:r>
            <a:r>
              <a:rPr lang="en-US" sz="4400" b="1" dirty="0"/>
              <a:t> Jr. Observatory</a:t>
            </a:r>
            <a:br>
              <a:rPr lang="en-US" sz="4400" b="1" dirty="0"/>
            </a:br>
            <a:r>
              <a:rPr lang="en-US" sz="4400" b="1" dirty="0"/>
              <a:t>at </a:t>
            </a:r>
            <a:r>
              <a:rPr lang="en-US" sz="4400" b="1" dirty="0" err="1"/>
              <a:t>Fernbank</a:t>
            </a:r>
            <a:r>
              <a:rPr lang="en-US" sz="4400" b="1" dirty="0"/>
              <a:t> Science Center</a:t>
            </a:r>
          </a:p>
        </p:txBody>
      </p:sp>
      <p:pic>
        <p:nvPicPr>
          <p:cNvPr id="30724" name="Picture 4" descr="FSC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5062" y="5410200"/>
            <a:ext cx="1068938" cy="1066800"/>
          </a:xfrm>
          <a:prstGeom prst="rect">
            <a:avLst/>
          </a:prstGeom>
          <a:noFill/>
        </p:spPr>
      </p:pic>
      <p:sp>
        <p:nvSpPr>
          <p:cNvPr id="6" name="Rectangle 5"/>
          <p:cNvSpPr/>
          <p:nvPr/>
        </p:nvSpPr>
        <p:spPr>
          <a:xfrm>
            <a:off x="5715000" y="5103674"/>
            <a:ext cx="2895600" cy="1754326"/>
          </a:xfrm>
          <a:prstGeom prst="rect">
            <a:avLst/>
          </a:prstGeom>
        </p:spPr>
        <p:txBody>
          <a:bodyPr wrap="square">
            <a:spAutoFit/>
          </a:bodyPr>
          <a:lstStyle/>
          <a:p>
            <a:r>
              <a:rPr lang="en-US" dirty="0" err="1"/>
              <a:t>Fernbank</a:t>
            </a:r>
            <a:r>
              <a:rPr lang="en-US" dirty="0"/>
              <a:t> Science Center</a:t>
            </a:r>
            <a:br>
              <a:rPr lang="en-US" dirty="0"/>
            </a:br>
            <a:r>
              <a:rPr lang="en-US" dirty="0"/>
              <a:t>156 Heaton Park Dr.</a:t>
            </a:r>
            <a:br>
              <a:rPr lang="en-US" dirty="0"/>
            </a:br>
            <a:r>
              <a:rPr lang="en-US" dirty="0"/>
              <a:t>Atlanta, GA 30307</a:t>
            </a:r>
          </a:p>
          <a:p>
            <a:r>
              <a:rPr lang="en-US" dirty="0">
                <a:hlinkClick r:id="rId4"/>
              </a:rPr>
              <a:t>Email FSC</a:t>
            </a:r>
            <a:br>
              <a:rPr lang="en-US" dirty="0"/>
            </a:br>
            <a:r>
              <a:rPr lang="en-US" dirty="0"/>
              <a:t>Phone: 678-874-7102</a:t>
            </a:r>
            <a:br>
              <a:rPr lang="en-US" dirty="0"/>
            </a:br>
            <a:r>
              <a:rPr lang="en-US" dirty="0"/>
              <a:t>Fax: 678-874-7110</a:t>
            </a:r>
          </a:p>
        </p:txBody>
      </p:sp>
      <p:sp>
        <p:nvSpPr>
          <p:cNvPr id="7" name="Rectangle 6"/>
          <p:cNvSpPr/>
          <p:nvPr/>
        </p:nvSpPr>
        <p:spPr>
          <a:xfrm>
            <a:off x="4724400" y="2514600"/>
            <a:ext cx="4299067" cy="1815882"/>
          </a:xfrm>
          <a:prstGeom prst="rect">
            <a:avLst/>
          </a:prstGeom>
        </p:spPr>
        <p:txBody>
          <a:bodyPr wrap="square">
            <a:spAutoFit/>
          </a:bodyPr>
          <a:lstStyle/>
          <a:p>
            <a:pPr algn="ctr"/>
            <a:r>
              <a:rPr lang="en-US" sz="2800" b="1" dirty="0"/>
              <a:t>And</a:t>
            </a:r>
            <a:r>
              <a:rPr lang="en-US" sz="4000" b="1" dirty="0"/>
              <a:t> </a:t>
            </a:r>
          </a:p>
          <a:p>
            <a:pPr algn="ctr"/>
            <a:r>
              <a:rPr lang="en-US" sz="3600" b="1" dirty="0"/>
              <a:t>Jim Cherry Memorial Planetarium</a:t>
            </a:r>
          </a:p>
        </p:txBody>
      </p:sp>
      <p:sp>
        <p:nvSpPr>
          <p:cNvPr id="8" name="Rectangle 7"/>
          <p:cNvSpPr/>
          <p:nvPr/>
        </p:nvSpPr>
        <p:spPr>
          <a:xfrm>
            <a:off x="4876800" y="4495800"/>
            <a:ext cx="4009111" cy="369332"/>
          </a:xfrm>
          <a:prstGeom prst="rect">
            <a:avLst/>
          </a:prstGeom>
        </p:spPr>
        <p:txBody>
          <a:bodyPr wrap="none">
            <a:spAutoFit/>
          </a:bodyPr>
          <a:lstStyle/>
          <a:p>
            <a:r>
              <a:rPr lang="en-US" b="1" dirty="0">
                <a:hlinkClick r:id="rId5"/>
              </a:rPr>
              <a:t>CALENDAR</a:t>
            </a:r>
            <a:r>
              <a:rPr lang="en-US" b="1" dirty="0"/>
              <a:t> FOR PROGRAM SCHEDULES*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18679"/>
            <a:ext cx="9144000" cy="3139321"/>
          </a:xfrm>
          <a:prstGeom prst="rect">
            <a:avLst/>
          </a:prstGeom>
        </p:spPr>
        <p:txBody>
          <a:bodyPr wrap="square">
            <a:spAutoFit/>
          </a:bodyPr>
          <a:lstStyle/>
          <a:p>
            <a:pPr algn="ctr"/>
            <a:r>
              <a:rPr lang="en-US" dirty="0"/>
              <a:t>The Dr. Ralph L. </a:t>
            </a:r>
            <a:r>
              <a:rPr lang="en-US" dirty="0" err="1"/>
              <a:t>Buice</a:t>
            </a:r>
            <a:r>
              <a:rPr lang="en-US" dirty="0"/>
              <a:t>, Jr. Observatory at </a:t>
            </a:r>
            <a:r>
              <a:rPr lang="en-US" dirty="0" err="1"/>
              <a:t>Fernbank</a:t>
            </a:r>
            <a:r>
              <a:rPr lang="en-US" dirty="0"/>
              <a:t> Science Center houses a 0.9 meter (36-inch) </a:t>
            </a:r>
            <a:r>
              <a:rPr lang="en-US" dirty="0" err="1"/>
              <a:t>Cassegrain</a:t>
            </a:r>
            <a:r>
              <a:rPr lang="en-US" dirty="0"/>
              <a:t> reflector beneath a 10 meter (30 ft.) dome. </a:t>
            </a:r>
            <a:r>
              <a:rPr lang="en-US" b="1" u="sng" dirty="0"/>
              <a:t>This is one of the largest instruments ever dedicated to education and public viewing.</a:t>
            </a:r>
            <a:br>
              <a:rPr lang="en-US" dirty="0"/>
            </a:br>
            <a:br>
              <a:rPr lang="en-US" dirty="0"/>
            </a:br>
            <a:r>
              <a:rPr lang="en-US" b="1" dirty="0"/>
              <a:t>FREE</a:t>
            </a:r>
            <a:r>
              <a:rPr lang="en-US" dirty="0"/>
              <a:t> public observations are offered every Thursday and Friday evening from 9:00 - 10:00 PM (weather permitting).  The observatory will open only when there is a clear view of the night sky.</a:t>
            </a:r>
            <a:br>
              <a:rPr lang="en-US" dirty="0"/>
            </a:br>
            <a:br>
              <a:rPr lang="en-US" dirty="0"/>
            </a:br>
            <a:r>
              <a:rPr lang="en-US" b="1" i="1" dirty="0"/>
              <a:t>Please call 678-874-7102 between 8:30 PM and 9:00 PM for observatory updates.</a:t>
            </a:r>
            <a:br>
              <a:rPr lang="en-US" dirty="0"/>
            </a:br>
            <a:br>
              <a:rPr lang="en-US" dirty="0"/>
            </a:br>
            <a:r>
              <a:rPr lang="en-US" dirty="0"/>
              <a:t>Please check </a:t>
            </a:r>
            <a:r>
              <a:rPr lang="en-US" b="1" dirty="0">
                <a:hlinkClick r:id="rId2"/>
              </a:rPr>
              <a:t>our calendar</a:t>
            </a:r>
            <a:r>
              <a:rPr lang="en-US" dirty="0"/>
              <a:t> for dates that the observatory will be closed.</a:t>
            </a:r>
          </a:p>
        </p:txBody>
      </p:sp>
      <p:sp>
        <p:nvSpPr>
          <p:cNvPr id="32770" name="AutoShape 2" descr="Fernbank Observatory - Wikiwand"/>
          <p:cNvSpPr>
            <a:spLocks noChangeAspect="1" noChangeArrowheads="1"/>
          </p:cNvSpPr>
          <p:nvPr/>
        </p:nvSpPr>
        <p:spPr bwMode="auto">
          <a:xfrm>
            <a:off x="155575" y="-822325"/>
            <a:ext cx="2295525"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Fernbank Observatory - Wikiwand"/>
          <p:cNvSpPr>
            <a:spLocks noChangeAspect="1" noChangeArrowheads="1"/>
          </p:cNvSpPr>
          <p:nvPr/>
        </p:nvSpPr>
        <p:spPr bwMode="auto">
          <a:xfrm>
            <a:off x="155575" y="-822325"/>
            <a:ext cx="2295525"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index.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4883085" cy="3657600"/>
          </a:xfrm>
          <a:prstGeom prst="rect">
            <a:avLst/>
          </a:prstGeom>
        </p:spPr>
      </p:pic>
      <p:sp>
        <p:nvSpPr>
          <p:cNvPr id="32774" name="AutoShape 6" descr="35 Best Places to Take Your Kids in Atlanta ideas | atlanta, places,  atlanta attractions"/>
          <p:cNvSpPr>
            <a:spLocks noChangeAspect="1" noChangeArrowheads="1"/>
          </p:cNvSpPr>
          <p:nvPr/>
        </p:nvSpPr>
        <p:spPr bwMode="auto">
          <a:xfrm>
            <a:off x="155575" y="-746125"/>
            <a:ext cx="2247900" cy="156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35 Best Places to Take Your Kids in Atlanta ideas | atlanta, places,  atlanta attractions"/>
          <p:cNvSpPr>
            <a:spLocks noChangeAspect="1" noChangeArrowheads="1"/>
          </p:cNvSpPr>
          <p:nvPr/>
        </p:nvSpPr>
        <p:spPr bwMode="auto">
          <a:xfrm>
            <a:off x="155575" y="-746125"/>
            <a:ext cx="2247900" cy="156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index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67507" y="0"/>
            <a:ext cx="4276493" cy="2971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rnban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Oval 4"/>
          <p:cNvSpPr/>
          <p:nvPr/>
        </p:nvSpPr>
        <p:spPr>
          <a:xfrm>
            <a:off x="3581400" y="23622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stro.gsu.edu/HLCO/img/HL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838200"/>
            <a:ext cx="5943600" cy="4457700"/>
          </a:xfrm>
          <a:prstGeom prst="rect">
            <a:avLst/>
          </a:prstGeom>
          <a:noFill/>
        </p:spPr>
      </p:pic>
      <p:sp>
        <p:nvSpPr>
          <p:cNvPr id="3" name="Rectangle 2"/>
          <p:cNvSpPr/>
          <p:nvPr/>
        </p:nvSpPr>
        <p:spPr>
          <a:xfrm>
            <a:off x="0" y="5486400"/>
            <a:ext cx="9144000" cy="1200329"/>
          </a:xfrm>
          <a:prstGeom prst="rect">
            <a:avLst/>
          </a:prstGeom>
        </p:spPr>
        <p:txBody>
          <a:bodyPr wrap="square">
            <a:spAutoFit/>
          </a:bodyPr>
          <a:lstStyle/>
          <a:p>
            <a:pPr algn="ctr"/>
            <a:r>
              <a:rPr lang="en-US" b="1" dirty="0"/>
              <a:t>Located in the middle of </a:t>
            </a:r>
            <a:r>
              <a:rPr lang="en-US" b="1" dirty="0">
                <a:hlinkClick r:id="rId3"/>
              </a:rPr>
              <a:t>Hard Labor Creek State Park</a:t>
            </a:r>
            <a:r>
              <a:rPr lang="en-US" b="1" dirty="0"/>
              <a:t> in Rutledge, Georgia (~50 miles east of downtown Atlanta), the observatory is a resource for professional and amateur astronomers. However, an additional service of HLCO has been to the public - bringing the wonders of the Universe to Georgia residents. </a:t>
            </a:r>
            <a:endParaRPr lang="en-US" dirty="0"/>
          </a:p>
        </p:txBody>
      </p:sp>
      <p:sp>
        <p:nvSpPr>
          <p:cNvPr id="4" name="Rectangle 3"/>
          <p:cNvSpPr/>
          <p:nvPr/>
        </p:nvSpPr>
        <p:spPr>
          <a:xfrm>
            <a:off x="1676400" y="0"/>
            <a:ext cx="5510291" cy="523220"/>
          </a:xfrm>
          <a:prstGeom prst="rect">
            <a:avLst/>
          </a:prstGeom>
        </p:spPr>
        <p:txBody>
          <a:bodyPr wrap="none">
            <a:spAutoFit/>
          </a:bodyPr>
          <a:lstStyle/>
          <a:p>
            <a:r>
              <a:rPr lang="en-US" sz="2800" b="1" dirty="0">
                <a:hlinkClick r:id="rId4"/>
              </a:rPr>
              <a:t>Georgia State University Astronomy</a:t>
            </a:r>
            <a:endParaRPr lang="en-US" sz="2800" b="1" dirty="0"/>
          </a:p>
        </p:txBody>
      </p:sp>
      <p:sp>
        <p:nvSpPr>
          <p:cNvPr id="5" name="Rectangle 4"/>
          <p:cNvSpPr/>
          <p:nvPr/>
        </p:nvSpPr>
        <p:spPr>
          <a:xfrm>
            <a:off x="2057400" y="381000"/>
            <a:ext cx="4684424" cy="523220"/>
          </a:xfrm>
          <a:prstGeom prst="rect">
            <a:avLst/>
          </a:prstGeom>
        </p:spPr>
        <p:txBody>
          <a:bodyPr wrap="none">
            <a:spAutoFit/>
          </a:bodyPr>
          <a:lstStyle/>
          <a:p>
            <a:r>
              <a:rPr lang="en-US" sz="2800" b="1" u="sng" dirty="0"/>
              <a:t>Hard Labor Creek Observatory</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55203"/>
          </a:xfrm>
          <a:prstGeom prst="rect">
            <a:avLst/>
          </a:prstGeom>
        </p:spPr>
        <p:txBody>
          <a:bodyPr wrap="square">
            <a:spAutoFit/>
          </a:bodyPr>
          <a:lstStyle/>
          <a:p>
            <a:pPr algn="ctr"/>
            <a:r>
              <a:rPr lang="en-US" sz="2800" b="1" dirty="0"/>
              <a:t>Research Facilities: </a:t>
            </a:r>
          </a:p>
          <a:p>
            <a:pPr algn="ctr"/>
            <a:r>
              <a:rPr lang="en-US" sz="2800" b="1" dirty="0">
                <a:hlinkClick r:id="rId2"/>
              </a:rPr>
              <a:t>The Miller Telescope</a:t>
            </a:r>
            <a:r>
              <a:rPr lang="en-US" sz="2800" b="1" dirty="0"/>
              <a:t> </a:t>
            </a:r>
          </a:p>
          <a:p>
            <a:pPr lvl="1" algn="ctr"/>
            <a:r>
              <a:rPr lang="en-US" sz="2800" b="1" dirty="0"/>
              <a:t>Plane Wave 24" Corrected </a:t>
            </a:r>
            <a:r>
              <a:rPr lang="en-US" sz="2800" b="1" dirty="0" err="1"/>
              <a:t>Dall</a:t>
            </a:r>
            <a:r>
              <a:rPr lang="en-US" sz="2800" b="1" dirty="0"/>
              <a:t>-Kirkham Astrograph Telescope</a:t>
            </a:r>
          </a:p>
          <a:p>
            <a:pPr algn="ctr"/>
            <a:endParaRPr lang="en-US" sz="2800" b="1" dirty="0">
              <a:hlinkClick r:id="rId3"/>
            </a:endParaRPr>
          </a:p>
          <a:p>
            <a:pPr algn="ctr"/>
            <a:r>
              <a:rPr lang="en-US" sz="2800" b="1" dirty="0">
                <a:hlinkClick r:id="rId3"/>
              </a:rPr>
              <a:t>The McAlister Telescope</a:t>
            </a:r>
            <a:r>
              <a:rPr lang="en-US" sz="2800" b="1" dirty="0"/>
              <a:t> </a:t>
            </a:r>
          </a:p>
          <a:p>
            <a:pPr lvl="1" algn="ctr"/>
            <a:r>
              <a:rPr lang="en-US" sz="2800" b="1" dirty="0"/>
              <a:t>RC Optics 20" Ritchey-Chrétien Telescope</a:t>
            </a:r>
          </a:p>
          <a:p>
            <a:pPr algn="ctr"/>
            <a:endParaRPr lang="en-US" sz="2800" b="1" dirty="0"/>
          </a:p>
          <a:p>
            <a:pPr algn="ctr"/>
            <a:r>
              <a:rPr lang="en-US" sz="2800" b="1" dirty="0"/>
              <a:t>The </a:t>
            </a:r>
            <a:r>
              <a:rPr lang="en-US" sz="2800" b="1" dirty="0" err="1"/>
              <a:t>Wingert</a:t>
            </a:r>
            <a:r>
              <a:rPr lang="en-US" sz="2800" b="1" dirty="0"/>
              <a:t> Building </a:t>
            </a:r>
          </a:p>
          <a:p>
            <a:pPr lvl="1" algn="ctr"/>
            <a:r>
              <a:rPr lang="en-US" sz="2800" b="1" dirty="0" err="1"/>
              <a:t>Celestron</a:t>
            </a:r>
            <a:r>
              <a:rPr lang="en-US" sz="2800" b="1" dirty="0"/>
              <a:t> 11" Schmidt-</a:t>
            </a:r>
            <a:r>
              <a:rPr lang="en-US" sz="2800" b="1" dirty="0" err="1"/>
              <a:t>Cassegrain</a:t>
            </a:r>
            <a:r>
              <a:rPr lang="en-US" sz="2800" b="1" dirty="0"/>
              <a:t> Telescope </a:t>
            </a:r>
          </a:p>
          <a:p>
            <a:br>
              <a:rPr lang="en-US" b="1" dirty="0"/>
            </a:br>
            <a:endParaRPr lang="en-US" b="1" dirty="0"/>
          </a:p>
        </p:txBody>
      </p:sp>
      <p:sp>
        <p:nvSpPr>
          <p:cNvPr id="3" name="Rectangle 2"/>
          <p:cNvSpPr/>
          <p:nvPr/>
        </p:nvSpPr>
        <p:spPr>
          <a:xfrm>
            <a:off x="2362200" y="4648200"/>
            <a:ext cx="4572000" cy="2031325"/>
          </a:xfrm>
          <a:prstGeom prst="rect">
            <a:avLst/>
          </a:prstGeom>
        </p:spPr>
        <p:txBody>
          <a:bodyPr>
            <a:spAutoFit/>
          </a:bodyPr>
          <a:lstStyle/>
          <a:p>
            <a:pPr algn="ctr"/>
            <a:r>
              <a:rPr lang="en-US" b="1" dirty="0"/>
              <a:t>Out of an abundance of caution in light of recent cases of COVID-19 confirmed in the Atlanta Metro Area,</a:t>
            </a:r>
          </a:p>
          <a:p>
            <a:pPr algn="ctr"/>
            <a:r>
              <a:rPr lang="en-US" sz="2400" b="1" dirty="0"/>
              <a:t>ALL OPEN HOUSES ARE SUSPENDED</a:t>
            </a:r>
            <a:br>
              <a:rPr lang="en-US" sz="2400" b="1" dirty="0"/>
            </a:br>
            <a:r>
              <a:rPr lang="en-US" sz="2400" b="1" dirty="0"/>
              <a:t>UNTIL FURTHER NOTICE.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l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Oval 3"/>
          <p:cNvSpPr/>
          <p:nvPr/>
        </p:nvSpPr>
        <p:spPr>
          <a:xfrm>
            <a:off x="4114800" y="23622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648200" y="28956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oper Mountain's Forgotten History - GREENVILLE JOUR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5105400" cy="3783179"/>
          </a:xfrm>
          <a:prstGeom prst="rect">
            <a:avLst/>
          </a:prstGeom>
          <a:noFill/>
        </p:spPr>
      </p:pic>
      <p:sp>
        <p:nvSpPr>
          <p:cNvPr id="4" name="Rectangle 3"/>
          <p:cNvSpPr/>
          <p:nvPr/>
        </p:nvSpPr>
        <p:spPr>
          <a:xfrm>
            <a:off x="0" y="3733800"/>
            <a:ext cx="5638800" cy="1569660"/>
          </a:xfrm>
          <a:prstGeom prst="rect">
            <a:avLst/>
          </a:prstGeom>
        </p:spPr>
        <p:txBody>
          <a:bodyPr wrap="square">
            <a:spAutoFit/>
          </a:bodyPr>
          <a:lstStyle/>
          <a:p>
            <a:pPr algn="ctr"/>
            <a:r>
              <a:rPr lang="en-US" sz="3200" b="1" dirty="0">
                <a:hlinkClick r:id="rId3"/>
              </a:rPr>
              <a:t>Charles E. Daniel Observatory - Roper Mountain Science Center &amp; Planetarium</a:t>
            </a:r>
          </a:p>
        </p:txBody>
      </p:sp>
      <p:pic>
        <p:nvPicPr>
          <p:cNvPr id="35846" name="Picture 6" descr="Find your own 'Starry Nigh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0"/>
            <a:ext cx="3200400" cy="4267200"/>
          </a:xfrm>
          <a:prstGeom prst="rect">
            <a:avLst/>
          </a:prstGeom>
          <a:noFill/>
        </p:spPr>
      </p:pic>
      <p:pic>
        <p:nvPicPr>
          <p:cNvPr id="35848" name="Picture 8" descr="https://rmastro.com/resources/Pictures/RMA%20Heade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5486400"/>
            <a:ext cx="5181600" cy="881370"/>
          </a:xfrm>
          <a:prstGeom prst="rect">
            <a:avLst/>
          </a:prstGeom>
          <a:noFill/>
        </p:spPr>
      </p:pic>
      <p:sp>
        <p:nvSpPr>
          <p:cNvPr id="7" name="Rectangle 6"/>
          <p:cNvSpPr/>
          <p:nvPr/>
        </p:nvSpPr>
        <p:spPr>
          <a:xfrm>
            <a:off x="3429000" y="6396335"/>
            <a:ext cx="2962029" cy="461665"/>
          </a:xfrm>
          <a:prstGeom prst="rect">
            <a:avLst/>
          </a:prstGeom>
        </p:spPr>
        <p:txBody>
          <a:bodyPr wrap="none">
            <a:spAutoFit/>
          </a:bodyPr>
          <a:lstStyle/>
          <a:p>
            <a:r>
              <a:rPr lang="en-US" sz="2400" b="1" dirty="0"/>
              <a:t>https://rmastro.com/</a:t>
            </a:r>
          </a:p>
        </p:txBody>
      </p:sp>
      <p:pic>
        <p:nvPicPr>
          <p:cNvPr id="35844" name="Picture 4" descr="Charles E. Daniel Observatory | Roper Mountain Science Cente… | Flick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19600" y="0"/>
            <a:ext cx="2133600" cy="1600200"/>
          </a:xfrm>
          <a:prstGeom prst="rect">
            <a:avLst/>
          </a:prstGeom>
          <a:noFill/>
        </p:spPr>
      </p:pic>
      <p:sp>
        <p:nvSpPr>
          <p:cNvPr id="8" name="Rectangle 7"/>
          <p:cNvSpPr/>
          <p:nvPr/>
        </p:nvSpPr>
        <p:spPr>
          <a:xfrm>
            <a:off x="5710624" y="4419600"/>
            <a:ext cx="3433376" cy="369332"/>
          </a:xfrm>
          <a:prstGeom prst="rect">
            <a:avLst/>
          </a:prstGeom>
        </p:spPr>
        <p:txBody>
          <a:bodyPr wrap="none">
            <a:spAutoFit/>
          </a:bodyPr>
          <a:lstStyle/>
          <a:p>
            <a:r>
              <a:rPr lang="en-US" b="1" dirty="0"/>
              <a:t>https://www.ropermountain.org/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23&quot; Refractor Telescope | The Charles E. Daniel Observatory … | Flick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228600"/>
            <a:ext cx="5486400" cy="4114800"/>
          </a:xfrm>
          <a:prstGeom prst="rect">
            <a:avLst/>
          </a:prstGeom>
          <a:noFill/>
        </p:spPr>
      </p:pic>
      <p:sp>
        <p:nvSpPr>
          <p:cNvPr id="3" name="Rectangle 2"/>
          <p:cNvSpPr/>
          <p:nvPr/>
        </p:nvSpPr>
        <p:spPr>
          <a:xfrm>
            <a:off x="0" y="4953000"/>
            <a:ext cx="9144000" cy="1754326"/>
          </a:xfrm>
          <a:prstGeom prst="rect">
            <a:avLst/>
          </a:prstGeom>
        </p:spPr>
        <p:txBody>
          <a:bodyPr wrap="square">
            <a:spAutoFit/>
          </a:bodyPr>
          <a:lstStyle/>
          <a:p>
            <a:pPr algn="ctr"/>
            <a:r>
              <a:rPr lang="en-US" dirty="0"/>
              <a:t>The Charles E. Daniel Observatory features a very historic 23″ refractor telescope, the eighth largest of its kind in the nation. The Great Refractor was completed in 1882 for Princeton University and was the main instrument in their Halsted Observatory. The lens was figured by </a:t>
            </a:r>
            <a:r>
              <a:rPr lang="en-US" dirty="0" err="1"/>
              <a:t>Alvan</a:t>
            </a:r>
            <a:r>
              <a:rPr lang="en-US" dirty="0"/>
              <a:t> Clark and Sons of Cambridge, Massachusetts. In 1933, the telescope was entirely rebuilt by J. W. </a:t>
            </a:r>
            <a:r>
              <a:rPr lang="en-US" dirty="0" err="1"/>
              <a:t>Fecker</a:t>
            </a:r>
            <a:r>
              <a:rPr lang="en-US" dirty="0"/>
              <a:t> Company. The U.S. Naval Observatory owned the telescope from 1964 until 1978, when it was offered to the School District of Greenville County.</a:t>
            </a:r>
          </a:p>
        </p:txBody>
      </p:sp>
      <p:sp>
        <p:nvSpPr>
          <p:cNvPr id="4" name="Rectangle 3"/>
          <p:cNvSpPr/>
          <p:nvPr/>
        </p:nvSpPr>
        <p:spPr>
          <a:xfrm>
            <a:off x="0" y="0"/>
            <a:ext cx="3581400" cy="1323439"/>
          </a:xfrm>
          <a:prstGeom prst="rect">
            <a:avLst/>
          </a:prstGeom>
        </p:spPr>
        <p:txBody>
          <a:bodyPr wrap="square">
            <a:spAutoFit/>
          </a:bodyPr>
          <a:lstStyle/>
          <a:p>
            <a:pPr algn="ctr"/>
            <a:r>
              <a:rPr lang="en-US" sz="2000" b="1" dirty="0"/>
              <a:t>As a Greenville County Schools facility, the Daniel Observatory is open to the public only during special events.</a:t>
            </a:r>
            <a:endParaRPr lang="en-US" sz="2000" dirty="0"/>
          </a:p>
        </p:txBody>
      </p:sp>
      <p:sp>
        <p:nvSpPr>
          <p:cNvPr id="39940" name="AutoShape 4" descr="Roper Mountain Astronomers - General Club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2" name="AutoShape 6" descr="Roper Mountain Astronomers - General Club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4" name="Picture 8" descr="https://rmastro.com/resources/Pictures/RMA%20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1295400"/>
            <a:ext cx="2143125" cy="2143125"/>
          </a:xfrm>
          <a:prstGeom prst="rect">
            <a:avLst/>
          </a:prstGeom>
          <a:noFill/>
        </p:spPr>
      </p:pic>
      <p:sp>
        <p:nvSpPr>
          <p:cNvPr id="8" name="Rectangle 7"/>
          <p:cNvSpPr/>
          <p:nvPr/>
        </p:nvSpPr>
        <p:spPr>
          <a:xfrm>
            <a:off x="0" y="3429000"/>
            <a:ext cx="3581400" cy="1384995"/>
          </a:xfrm>
          <a:prstGeom prst="rect">
            <a:avLst/>
          </a:prstGeom>
        </p:spPr>
        <p:txBody>
          <a:bodyPr wrap="square">
            <a:spAutoFit/>
          </a:bodyPr>
          <a:lstStyle/>
          <a:p>
            <a:pPr algn="r"/>
            <a:r>
              <a:rPr lang="en-US" sz="1400" b="1" dirty="0"/>
              <a:t>We hold our RMA Club Meetings on the third Thursday of each month at 7:30 pm, except December and August. We meet at the Roper Mountain Science Center in Greenville SC, on the top floor of the Wilkins Conference Center next to the Charles E. Daniel Observatory.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chtel telescope ruth patrick science center - Google Map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3962400" y="2590800"/>
            <a:ext cx="12954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ms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Oval 3"/>
          <p:cNvSpPr/>
          <p:nvPr/>
        </p:nvSpPr>
        <p:spPr>
          <a:xfrm>
            <a:off x="4343400" y="21336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flipH="1">
            <a:off x="4953000" y="2667000"/>
            <a:ext cx="152400" cy="152400"/>
          </a:xfrm>
          <a:prstGeom prst="star5">
            <a:avLst>
              <a:gd name="adj" fmla="val 11862"/>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22-06-13 at 10-45-46 HOME Astronomy Club of August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029200"/>
          </a:xfrm>
          <a:prstGeom prst="rect">
            <a:avLst/>
          </a:prstGeom>
        </p:spPr>
      </p:pic>
      <p:sp>
        <p:nvSpPr>
          <p:cNvPr id="4" name="Rectangle 3"/>
          <p:cNvSpPr/>
          <p:nvPr/>
        </p:nvSpPr>
        <p:spPr>
          <a:xfrm>
            <a:off x="0" y="5029200"/>
            <a:ext cx="9144000" cy="646331"/>
          </a:xfrm>
          <a:prstGeom prst="rect">
            <a:avLst/>
          </a:prstGeom>
        </p:spPr>
        <p:txBody>
          <a:bodyPr wrap="square">
            <a:spAutoFit/>
          </a:bodyPr>
          <a:lstStyle/>
          <a:p>
            <a:pPr algn="ctr"/>
            <a:r>
              <a:rPr lang="en-US" sz="3600" b="1" dirty="0"/>
              <a:t>https://astroclubaugusta.weebly.com/</a:t>
            </a:r>
          </a:p>
        </p:txBody>
      </p:sp>
      <p:sp>
        <p:nvSpPr>
          <p:cNvPr id="5" name="Rectangle 4"/>
          <p:cNvSpPr/>
          <p:nvPr/>
        </p:nvSpPr>
        <p:spPr>
          <a:xfrm>
            <a:off x="0" y="5562600"/>
            <a:ext cx="9144000" cy="677108"/>
          </a:xfrm>
          <a:prstGeom prst="rect">
            <a:avLst/>
          </a:prstGeom>
        </p:spPr>
        <p:txBody>
          <a:bodyPr wrap="square">
            <a:spAutoFit/>
          </a:bodyPr>
          <a:lstStyle/>
          <a:p>
            <a:pPr algn="ctr"/>
            <a:r>
              <a:rPr lang="en-US" sz="2400" b="1" dirty="0"/>
              <a:t>Nine Mile Range-Deep Sky Observing - NMR-DSO</a:t>
            </a:r>
            <a:br>
              <a:rPr lang="en-US" dirty="0"/>
            </a:br>
            <a:r>
              <a:rPr lang="en-US" sz="1400" dirty="0"/>
              <a:t>This site is available only to our members.  If you are a member, contact our President for directions.</a:t>
            </a:r>
          </a:p>
        </p:txBody>
      </p:sp>
      <p:sp>
        <p:nvSpPr>
          <p:cNvPr id="6" name="TextBox 5"/>
          <p:cNvSpPr txBox="1"/>
          <p:nvPr/>
        </p:nvSpPr>
        <p:spPr>
          <a:xfrm>
            <a:off x="0" y="6211669"/>
            <a:ext cx="9144000" cy="615553"/>
          </a:xfrm>
          <a:prstGeom prst="rect">
            <a:avLst/>
          </a:prstGeom>
          <a:noFill/>
        </p:spPr>
        <p:txBody>
          <a:bodyPr wrap="square" rtlCol="0">
            <a:spAutoFit/>
          </a:bodyPr>
          <a:lstStyle/>
          <a:p>
            <a:pPr algn="ctr"/>
            <a:r>
              <a:rPr lang="en-US" b="1" dirty="0"/>
              <a:t>Monthly Observing sessions (Weather Permitting) </a:t>
            </a:r>
          </a:p>
          <a:p>
            <a:pPr algn="ctr"/>
            <a:r>
              <a:rPr lang="en-US" sz="1600" b="1" dirty="0"/>
              <a:t>See the Calendar of events for upcoming dates.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bservatory with sky Head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escope 444 Pag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463800"/>
            <a:ext cx="5638800" cy="4394200"/>
          </a:xfrm>
          <a:prstGeom prst="rect">
            <a:avLst/>
          </a:prstGeom>
        </p:spPr>
      </p:pic>
      <p:sp>
        <p:nvSpPr>
          <p:cNvPr id="4" name="Rectangle 3"/>
          <p:cNvSpPr/>
          <p:nvPr/>
        </p:nvSpPr>
        <p:spPr>
          <a:xfrm>
            <a:off x="0" y="0"/>
            <a:ext cx="6248400" cy="2339102"/>
          </a:xfrm>
          <a:prstGeom prst="rect">
            <a:avLst/>
          </a:prstGeom>
        </p:spPr>
        <p:txBody>
          <a:bodyPr wrap="square">
            <a:spAutoFit/>
          </a:bodyPr>
          <a:lstStyle/>
          <a:p>
            <a:r>
              <a:rPr lang="en-US" sz="3200" b="1" dirty="0"/>
              <a:t>Boyd Observatory is open</a:t>
            </a:r>
            <a:br>
              <a:rPr lang="en-US" sz="3200" b="1" dirty="0"/>
            </a:br>
            <a:r>
              <a:rPr lang="en-US" sz="3200" b="1" dirty="0"/>
              <a:t>( weather permitting )</a:t>
            </a:r>
            <a:br>
              <a:rPr lang="en-US" sz="3200" b="1" dirty="0"/>
            </a:br>
            <a:r>
              <a:rPr lang="en-US" sz="3200" b="1" dirty="0"/>
              <a:t>on the first and third Friday of the month </a:t>
            </a:r>
          </a:p>
          <a:p>
            <a:r>
              <a:rPr lang="en-US" dirty="0"/>
              <a:t>PROGRAMS START AT SUNDOWN. PLEASE ARRIVE EARLY. </a:t>
            </a:r>
          </a:p>
        </p:txBody>
      </p:sp>
      <p:sp>
        <p:nvSpPr>
          <p:cNvPr id="5" name="Rectangle 4"/>
          <p:cNvSpPr/>
          <p:nvPr/>
        </p:nvSpPr>
        <p:spPr>
          <a:xfrm>
            <a:off x="5410200" y="2895600"/>
            <a:ext cx="3733800" cy="1015663"/>
          </a:xfrm>
          <a:prstGeom prst="rect">
            <a:avLst/>
          </a:prstGeom>
        </p:spPr>
        <p:txBody>
          <a:bodyPr wrap="square">
            <a:spAutoFit/>
          </a:bodyPr>
          <a:lstStyle/>
          <a:p>
            <a:pPr algn="ctr"/>
            <a:r>
              <a:rPr lang="en-US" sz="2000" b="1" dirty="0"/>
              <a:t>The Observatory Telescope is a   </a:t>
            </a:r>
          </a:p>
          <a:p>
            <a:pPr algn="ctr"/>
            <a:r>
              <a:rPr lang="en-US" sz="2000" b="1" dirty="0"/>
              <a:t>444 mm (17 ½”) F 4.5 Newtonian Reflector</a:t>
            </a:r>
          </a:p>
        </p:txBody>
      </p:sp>
      <p:sp>
        <p:nvSpPr>
          <p:cNvPr id="6" name="Rectangle 5"/>
          <p:cNvSpPr/>
          <p:nvPr/>
        </p:nvSpPr>
        <p:spPr>
          <a:xfrm>
            <a:off x="5562600" y="533400"/>
            <a:ext cx="3065198" cy="369332"/>
          </a:xfrm>
          <a:prstGeom prst="rect">
            <a:avLst/>
          </a:prstGeom>
        </p:spPr>
        <p:txBody>
          <a:bodyPr wrap="none">
            <a:spAutoFit/>
          </a:bodyPr>
          <a:lstStyle/>
          <a:p>
            <a:r>
              <a:rPr lang="en-US" b="1" dirty="0"/>
              <a:t>dboyd@boydobservatory.com</a:t>
            </a:r>
          </a:p>
        </p:txBody>
      </p:sp>
      <p:sp>
        <p:nvSpPr>
          <p:cNvPr id="7" name="Rectangle 6"/>
          <p:cNvSpPr/>
          <p:nvPr/>
        </p:nvSpPr>
        <p:spPr>
          <a:xfrm>
            <a:off x="4809865" y="152400"/>
            <a:ext cx="4334135" cy="369332"/>
          </a:xfrm>
          <a:prstGeom prst="rect">
            <a:avLst/>
          </a:prstGeom>
        </p:spPr>
        <p:txBody>
          <a:bodyPr wrap="none">
            <a:spAutoFit/>
          </a:bodyPr>
          <a:lstStyle/>
          <a:p>
            <a:r>
              <a:rPr lang="en-US" b="1" dirty="0"/>
              <a:t>Please email David Boyd if you plan to visit.</a:t>
            </a:r>
          </a:p>
        </p:txBody>
      </p:sp>
      <p:sp>
        <p:nvSpPr>
          <p:cNvPr id="8" name="Rectangle 7"/>
          <p:cNvSpPr/>
          <p:nvPr/>
        </p:nvSpPr>
        <p:spPr>
          <a:xfrm>
            <a:off x="6096000" y="4724400"/>
            <a:ext cx="2286000" cy="923330"/>
          </a:xfrm>
          <a:prstGeom prst="rect">
            <a:avLst/>
          </a:prstGeom>
        </p:spPr>
        <p:txBody>
          <a:bodyPr wrap="square">
            <a:spAutoFit/>
          </a:bodyPr>
          <a:lstStyle/>
          <a:p>
            <a:r>
              <a:rPr lang="en-US" dirty="0"/>
              <a:t>Boyd Pond</a:t>
            </a:r>
            <a:br>
              <a:rPr lang="en-US" dirty="0"/>
            </a:br>
            <a:r>
              <a:rPr lang="en-US" dirty="0"/>
              <a:t>373 Boyd Pond Road</a:t>
            </a:r>
            <a:br>
              <a:rPr lang="en-US" dirty="0"/>
            </a:br>
            <a:r>
              <a:rPr lang="en-US" dirty="0"/>
              <a:t>Aiken SC, 29803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yd Pond Park - Google Map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5181600" y="2362200"/>
            <a:ext cx="12954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e557c396db94.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524500"/>
          </a:xfrm>
          <a:prstGeom prst="rect">
            <a:avLst/>
          </a:prstGeom>
        </p:spPr>
      </p:pic>
      <p:sp>
        <p:nvSpPr>
          <p:cNvPr id="3" name="TextBox 2"/>
          <p:cNvSpPr txBox="1"/>
          <p:nvPr/>
        </p:nvSpPr>
        <p:spPr>
          <a:xfrm>
            <a:off x="76200" y="5562600"/>
            <a:ext cx="5486400" cy="923330"/>
          </a:xfrm>
          <a:prstGeom prst="rect">
            <a:avLst/>
          </a:prstGeom>
          <a:noFill/>
        </p:spPr>
        <p:txBody>
          <a:bodyPr wrap="square" rtlCol="0">
            <a:spAutoFit/>
          </a:bodyPr>
          <a:lstStyle/>
          <a:p>
            <a:r>
              <a:rPr lang="en-US" b="1" dirty="0"/>
              <a:t>The South Carolina State Museum</a:t>
            </a:r>
          </a:p>
          <a:p>
            <a:r>
              <a:rPr lang="en-US" b="1" dirty="0"/>
              <a:t>Includes the Boeing Observatory and BlueCross BlueShield of South Carolina Planetarium</a:t>
            </a:r>
          </a:p>
        </p:txBody>
      </p:sp>
      <p:sp>
        <p:nvSpPr>
          <p:cNvPr id="4" name="Rectangle 3"/>
          <p:cNvSpPr/>
          <p:nvPr/>
        </p:nvSpPr>
        <p:spPr>
          <a:xfrm>
            <a:off x="6019800" y="5562600"/>
            <a:ext cx="2338525" cy="369332"/>
          </a:xfrm>
          <a:prstGeom prst="rect">
            <a:avLst/>
          </a:prstGeom>
        </p:spPr>
        <p:txBody>
          <a:bodyPr wrap="none">
            <a:spAutoFit/>
          </a:bodyPr>
          <a:lstStyle/>
          <a:p>
            <a:r>
              <a:rPr lang="en-US" b="1" dirty="0"/>
              <a:t>http://scmuseum.org/</a:t>
            </a:r>
          </a:p>
        </p:txBody>
      </p:sp>
      <p:sp>
        <p:nvSpPr>
          <p:cNvPr id="5" name="Rectangle 4"/>
          <p:cNvSpPr/>
          <p:nvPr/>
        </p:nvSpPr>
        <p:spPr>
          <a:xfrm>
            <a:off x="6324600" y="6334780"/>
            <a:ext cx="1828800" cy="523220"/>
          </a:xfrm>
          <a:prstGeom prst="rect">
            <a:avLst/>
          </a:prstGeom>
        </p:spPr>
        <p:txBody>
          <a:bodyPr wrap="square">
            <a:spAutoFit/>
          </a:bodyPr>
          <a:lstStyle/>
          <a:p>
            <a:r>
              <a:rPr lang="en-US" sz="1400" b="1" dirty="0"/>
              <a:t>301 </a:t>
            </a:r>
            <a:r>
              <a:rPr lang="en-US" sz="1400" b="1" dirty="0" err="1"/>
              <a:t>Gervais</a:t>
            </a:r>
            <a:r>
              <a:rPr lang="en-US" sz="1400" b="1" dirty="0"/>
              <a:t> Street</a:t>
            </a:r>
            <a:br>
              <a:rPr lang="en-US" sz="1400" b="1" dirty="0"/>
            </a:br>
            <a:r>
              <a:rPr lang="en-US" sz="1400" b="1" dirty="0"/>
              <a:t>Columbia, SC 29201</a:t>
            </a:r>
          </a:p>
        </p:txBody>
      </p:sp>
      <p:sp>
        <p:nvSpPr>
          <p:cNvPr id="6" name="Rectangle 5"/>
          <p:cNvSpPr/>
          <p:nvPr/>
        </p:nvSpPr>
        <p:spPr>
          <a:xfrm>
            <a:off x="5715000" y="5867400"/>
            <a:ext cx="2895600" cy="523220"/>
          </a:xfrm>
          <a:prstGeom prst="rect">
            <a:avLst/>
          </a:prstGeom>
        </p:spPr>
        <p:txBody>
          <a:bodyPr wrap="square">
            <a:spAutoFit/>
          </a:bodyPr>
          <a:lstStyle/>
          <a:p>
            <a:r>
              <a:rPr lang="en-US" sz="1400" b="1" dirty="0"/>
              <a:t>Museum Information: </a:t>
            </a:r>
            <a:r>
              <a:rPr lang="en-US" sz="1400" b="1" dirty="0">
                <a:hlinkClick r:id="rId3"/>
              </a:rPr>
              <a:t>803-898-4921</a:t>
            </a:r>
            <a:endParaRPr lang="en-US" sz="1400" b="1" dirty="0"/>
          </a:p>
          <a:p>
            <a:r>
              <a:rPr lang="en-US" sz="1400" b="1" dirty="0"/>
              <a:t>Guest Services: </a:t>
            </a:r>
            <a:r>
              <a:rPr lang="en-US" sz="1400" b="1" dirty="0">
                <a:hlinkClick r:id="rId4"/>
              </a:rPr>
              <a:t>803-898-4978</a:t>
            </a:r>
            <a:endParaRPr lang="en-US" sz="1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572000" cy="1754326"/>
          </a:xfrm>
          <a:prstGeom prst="rect">
            <a:avLst/>
          </a:prstGeom>
        </p:spPr>
        <p:txBody>
          <a:bodyPr>
            <a:spAutoFit/>
          </a:bodyPr>
          <a:lstStyle/>
          <a:p>
            <a:r>
              <a:rPr lang="en-US" b="1" dirty="0"/>
              <a:t>Boeing Observatory</a:t>
            </a:r>
          </a:p>
          <a:p>
            <a:r>
              <a:rPr lang="en-US" dirty="0"/>
              <a:t>This 2,500 square foot observatory at the South Carolina State Museum features a 1926 </a:t>
            </a:r>
            <a:r>
              <a:rPr lang="en-US" dirty="0" err="1"/>
              <a:t>Alvan</a:t>
            </a:r>
            <a:r>
              <a:rPr lang="en-US" dirty="0"/>
              <a:t> Clark 12 3/8-inch refracting telescope, outdoor viewing terrace, and adjoining classroom.</a:t>
            </a:r>
          </a:p>
        </p:txBody>
      </p:sp>
      <p:sp>
        <p:nvSpPr>
          <p:cNvPr id="3" name="Rectangle 2"/>
          <p:cNvSpPr/>
          <p:nvPr/>
        </p:nvSpPr>
        <p:spPr>
          <a:xfrm>
            <a:off x="4572000" y="1828800"/>
            <a:ext cx="4572000" cy="2862322"/>
          </a:xfrm>
          <a:prstGeom prst="rect">
            <a:avLst/>
          </a:prstGeom>
        </p:spPr>
        <p:txBody>
          <a:bodyPr>
            <a:spAutoFit/>
          </a:bodyPr>
          <a:lstStyle/>
          <a:p>
            <a:r>
              <a:rPr lang="en-US" b="1" dirty="0"/>
              <a:t>Solar Observing</a:t>
            </a:r>
          </a:p>
          <a:p>
            <a:r>
              <a:rPr lang="en-US" b="1" dirty="0"/>
              <a:t>Mon: Closed</a:t>
            </a:r>
            <a:br>
              <a:rPr lang="en-US" b="1" dirty="0"/>
            </a:br>
            <a:r>
              <a:rPr lang="en-US" b="1" dirty="0"/>
              <a:t>Tues. – Fri: 12 to 4 p.m.</a:t>
            </a:r>
            <a:br>
              <a:rPr lang="en-US" b="1" dirty="0"/>
            </a:br>
            <a:r>
              <a:rPr lang="en-US" b="1" dirty="0"/>
              <a:t>Sat: 12 to 5 p.m.</a:t>
            </a:r>
            <a:br>
              <a:rPr lang="en-US" b="1" dirty="0"/>
            </a:br>
            <a:r>
              <a:rPr lang="en-US" b="1" dirty="0"/>
              <a:t>Sun: 1 to 5 p.m.</a:t>
            </a:r>
            <a:endParaRPr lang="en-US" dirty="0"/>
          </a:p>
          <a:p>
            <a:r>
              <a:rPr lang="en-US" b="1" dirty="0"/>
              <a:t>Night Observing</a:t>
            </a:r>
          </a:p>
          <a:p>
            <a:r>
              <a:rPr lang="en-US" b="1" dirty="0"/>
              <a:t>Currently Closed Until Further Notice</a:t>
            </a:r>
            <a:endParaRPr lang="en-US" dirty="0"/>
          </a:p>
          <a:p>
            <a:r>
              <a:rPr lang="en-US" dirty="0"/>
              <a:t>Questions? Contact Observatory Manager, Matthew Whitehouse, at 803.898.4918 or email at </a:t>
            </a:r>
            <a:r>
              <a:rPr lang="en-US" dirty="0">
                <a:hlinkClick r:id="rId2"/>
              </a:rPr>
              <a:t>matthew.whitehouse@scmuseum.org</a:t>
            </a:r>
            <a:endParaRPr lang="en-US" dirty="0"/>
          </a:p>
        </p:txBody>
      </p:sp>
      <p:pic>
        <p:nvPicPr>
          <p:cNvPr id="5" name="Picture 4" descr="South-Carolina-State-Observatory-Planetarium-Theater-Interior-Planetarium-Upp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67200"/>
            <a:ext cx="4470399" cy="2514600"/>
          </a:xfrm>
          <a:prstGeom prst="rect">
            <a:avLst/>
          </a:prstGeom>
        </p:spPr>
      </p:pic>
      <p:sp>
        <p:nvSpPr>
          <p:cNvPr id="6" name="Rectangle 5"/>
          <p:cNvSpPr/>
          <p:nvPr/>
        </p:nvSpPr>
        <p:spPr>
          <a:xfrm>
            <a:off x="4572000" y="5410200"/>
            <a:ext cx="4572000" cy="1200329"/>
          </a:xfrm>
          <a:prstGeom prst="rect">
            <a:avLst/>
          </a:prstGeom>
        </p:spPr>
        <p:txBody>
          <a:bodyPr>
            <a:spAutoFit/>
          </a:bodyPr>
          <a:lstStyle/>
          <a:p>
            <a:r>
              <a:rPr lang="en-US" b="1" dirty="0"/>
              <a:t>Sun.</a:t>
            </a:r>
            <a:r>
              <a:rPr lang="en-US" dirty="0"/>
              <a:t>: 12 - 5 p.m. </a:t>
            </a:r>
            <a:br>
              <a:rPr lang="en-US" dirty="0"/>
            </a:br>
            <a:r>
              <a:rPr lang="en-US" b="1" dirty="0"/>
              <a:t>Mon</a:t>
            </a:r>
            <a:r>
              <a:rPr lang="en-US" dirty="0"/>
              <a:t>: Closed </a:t>
            </a:r>
            <a:br>
              <a:rPr lang="en-US" dirty="0"/>
            </a:br>
            <a:r>
              <a:rPr lang="en-US" b="1" dirty="0"/>
              <a:t>Tues. - Fri</a:t>
            </a:r>
            <a:r>
              <a:rPr lang="en-US" dirty="0"/>
              <a:t>: 10 a.m. - 5 p.m. </a:t>
            </a:r>
            <a:br>
              <a:rPr lang="en-US" dirty="0"/>
            </a:br>
            <a:r>
              <a:rPr lang="en-US" b="1" dirty="0"/>
              <a:t>Sat:</a:t>
            </a:r>
            <a:r>
              <a:rPr lang="en-US" dirty="0"/>
              <a:t>: 10 a.m. - 5 p.m. </a:t>
            </a:r>
          </a:p>
        </p:txBody>
      </p:sp>
      <p:sp>
        <p:nvSpPr>
          <p:cNvPr id="7" name="Rectangle 6"/>
          <p:cNvSpPr/>
          <p:nvPr/>
        </p:nvSpPr>
        <p:spPr>
          <a:xfrm>
            <a:off x="4648200" y="5029200"/>
            <a:ext cx="1643783" cy="369332"/>
          </a:xfrm>
          <a:prstGeom prst="rect">
            <a:avLst/>
          </a:prstGeom>
        </p:spPr>
        <p:txBody>
          <a:bodyPr wrap="none">
            <a:spAutoFit/>
          </a:bodyPr>
          <a:lstStyle/>
          <a:p>
            <a:r>
              <a:rPr lang="en-US" b="1" dirty="0"/>
              <a:t>Museum Hours</a:t>
            </a:r>
          </a:p>
        </p:txBody>
      </p:sp>
      <p:pic>
        <p:nvPicPr>
          <p:cNvPr id="8" name="Picture 7" descr="state-museum-telescope-1024x68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0"/>
            <a:ext cx="4572000" cy="304948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2261</Words>
  <Application>Microsoft Office PowerPoint</Application>
  <PresentationFormat>On-screen Show (4:3)</PresentationFormat>
  <Paragraphs>142</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Shari</dc:creator>
  <cp:lastModifiedBy>Adela Dziekanowski</cp:lastModifiedBy>
  <cp:revision>51</cp:revision>
  <dcterms:created xsi:type="dcterms:W3CDTF">2022-06-12T17:31:16Z</dcterms:created>
  <dcterms:modified xsi:type="dcterms:W3CDTF">2022-06-18T05:10:02Z</dcterms:modified>
</cp:coreProperties>
</file>