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60" r:id="rId3"/>
    <p:sldId id="259" r:id="rId4"/>
    <p:sldId id="258" r:id="rId5"/>
    <p:sldId id="261" r:id="rId6"/>
    <p:sldId id="265" r:id="rId7"/>
    <p:sldId id="263" r:id="rId8"/>
    <p:sldId id="262" r:id="rId9"/>
    <p:sldId id="257" r:id="rId10"/>
    <p:sldId id="25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F9E1DD8-873C-448B-A12B-E7D671E68070}" type="datetimeFigureOut">
              <a:rPr lang="en-US" smtClean="0"/>
              <a:pPr/>
              <a:t>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F09429-B463-4042-A4C0-839A820F09B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9E1DD8-873C-448B-A12B-E7D671E68070}" type="datetimeFigureOut">
              <a:rPr lang="en-US" smtClean="0"/>
              <a:pPr/>
              <a:t>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F09429-B463-4042-A4C0-839A820F09B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9E1DD8-873C-448B-A12B-E7D671E68070}" type="datetimeFigureOut">
              <a:rPr lang="en-US" smtClean="0"/>
              <a:pPr/>
              <a:t>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F09429-B463-4042-A4C0-839A820F09B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9E1DD8-873C-448B-A12B-E7D671E68070}" type="datetimeFigureOut">
              <a:rPr lang="en-US" smtClean="0"/>
              <a:pPr/>
              <a:t>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F09429-B463-4042-A4C0-839A820F09B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9E1DD8-873C-448B-A12B-E7D671E68070}" type="datetimeFigureOut">
              <a:rPr lang="en-US" smtClean="0"/>
              <a:pPr/>
              <a:t>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F09429-B463-4042-A4C0-839A820F09B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F9E1DD8-873C-448B-A12B-E7D671E68070}" type="datetimeFigureOut">
              <a:rPr lang="en-US" smtClean="0"/>
              <a:pPr/>
              <a:t>12/1/2023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F09429-B463-4042-A4C0-839A820F09B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F9E1DD8-873C-448B-A12B-E7D671E68070}" type="datetimeFigureOut">
              <a:rPr lang="en-US" smtClean="0"/>
              <a:pPr/>
              <a:t>12/1/2023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F09429-B463-4042-A4C0-839A820F09B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F9E1DD8-873C-448B-A12B-E7D671E68070}" type="datetimeFigureOut">
              <a:rPr lang="en-US" smtClean="0"/>
              <a:pPr/>
              <a:t>12/1/2023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F09429-B463-4042-A4C0-839A820F09B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9E1DD8-873C-448B-A12B-E7D671E68070}" type="datetimeFigureOut">
              <a:rPr lang="en-US" smtClean="0"/>
              <a:pPr/>
              <a:t>12/1/2023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F09429-B463-4042-A4C0-839A820F09B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9E1DD8-873C-448B-A12B-E7D671E68070}" type="datetimeFigureOut">
              <a:rPr lang="en-US" smtClean="0"/>
              <a:pPr/>
              <a:t>12/1/2023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F09429-B463-4042-A4C0-839A820F09B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9E1DD8-873C-448B-A12B-E7D671E68070}" type="datetimeFigureOut">
              <a:rPr lang="en-US" smtClean="0"/>
              <a:pPr/>
              <a:t>12/1/2023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F09429-B463-4042-A4C0-839A820F09B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9E1DD8-873C-448B-A12B-E7D671E68070}" type="datetimeFigureOut">
              <a:rPr lang="en-US" smtClean="0"/>
              <a:pPr/>
              <a:t>12/1/2023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F09429-B463-4042-A4C0-839A820F09BA}"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undefined"/>
          <p:cNvPicPr>
            <a:picLocks noChangeAspect="1" noChangeArrowheads="1"/>
          </p:cNvPicPr>
          <p:nvPr/>
        </p:nvPicPr>
        <p:blipFill>
          <a:blip r:embed="rId2" cstate="print"/>
          <a:srcRect/>
          <a:stretch>
            <a:fillRect/>
          </a:stretch>
        </p:blipFill>
        <p:spPr bwMode="auto">
          <a:xfrm>
            <a:off x="1" y="0"/>
            <a:ext cx="9144000" cy="5953125"/>
          </a:xfrm>
          <a:prstGeom prst="rect">
            <a:avLst/>
          </a:prstGeom>
          <a:noFill/>
        </p:spPr>
      </p:pic>
      <p:sp>
        <p:nvSpPr>
          <p:cNvPr id="2" name="TextBox 1"/>
          <p:cNvSpPr txBox="1"/>
          <p:nvPr/>
        </p:nvSpPr>
        <p:spPr>
          <a:xfrm>
            <a:off x="0" y="4495800"/>
            <a:ext cx="9144000" cy="2308324"/>
          </a:xfrm>
          <a:prstGeom prst="rect">
            <a:avLst/>
          </a:prstGeom>
          <a:noFill/>
        </p:spPr>
        <p:txBody>
          <a:bodyPr wrap="square" rtlCol="0">
            <a:spAutoFit/>
          </a:bodyPr>
          <a:lstStyle/>
          <a:p>
            <a:pPr algn="ctr"/>
            <a:r>
              <a:rPr lang="en-US" sz="4800" b="1" dirty="0" smtClean="0">
                <a:solidFill>
                  <a:srgbClr val="FFFF00"/>
                </a:solidFill>
              </a:rPr>
              <a:t>The </a:t>
            </a:r>
            <a:r>
              <a:rPr lang="en-US" sz="4800" b="1" dirty="0" err="1" smtClean="0">
                <a:solidFill>
                  <a:srgbClr val="FFFF00"/>
                </a:solidFill>
              </a:rPr>
              <a:t>Geminid</a:t>
            </a:r>
            <a:r>
              <a:rPr lang="en-US" sz="4800" b="1" dirty="0" smtClean="0">
                <a:solidFill>
                  <a:srgbClr val="FFFF00"/>
                </a:solidFill>
              </a:rPr>
              <a:t> Meteors are considered one of the most spectacular showers of the year.</a:t>
            </a:r>
            <a:endParaRPr lang="en-US" sz="4800" b="1" dirty="0">
              <a:solidFill>
                <a:srgbClr val="FFFF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914400"/>
            <a:ext cx="9144000" cy="5632311"/>
          </a:xfrm>
          <a:prstGeom prst="rect">
            <a:avLst/>
          </a:prstGeom>
          <a:noFill/>
        </p:spPr>
        <p:txBody>
          <a:bodyPr wrap="square" rtlCol="0">
            <a:spAutoFit/>
          </a:bodyPr>
          <a:lstStyle/>
          <a:p>
            <a:r>
              <a:rPr lang="en-US" sz="2000" b="1" dirty="0" smtClean="0"/>
              <a:t>December 4: Mercury at Greatest Elongation East</a:t>
            </a:r>
          </a:p>
          <a:p>
            <a:endParaRPr lang="en-US" sz="2000" b="1" dirty="0" smtClean="0"/>
          </a:p>
          <a:p>
            <a:r>
              <a:rPr lang="en-US" sz="2000" b="1" dirty="0" smtClean="0"/>
              <a:t>December 12: New Moon</a:t>
            </a:r>
          </a:p>
          <a:p>
            <a:endParaRPr lang="en-US" sz="2000" b="1" dirty="0" smtClean="0"/>
          </a:p>
          <a:p>
            <a:r>
              <a:rPr lang="en-US" sz="2000" b="1" dirty="0" smtClean="0"/>
              <a:t>December 14-15: </a:t>
            </a:r>
            <a:r>
              <a:rPr lang="en-US" sz="2000" b="1" dirty="0" err="1" smtClean="0"/>
              <a:t>Geminid</a:t>
            </a:r>
            <a:r>
              <a:rPr lang="en-US" sz="2000" b="1" dirty="0" smtClean="0"/>
              <a:t> Meteors</a:t>
            </a:r>
          </a:p>
          <a:p>
            <a:endParaRPr lang="en-US" sz="2000" dirty="0" smtClean="0"/>
          </a:p>
          <a:p>
            <a:r>
              <a:rPr lang="en-US" sz="2000" b="1" dirty="0" smtClean="0"/>
              <a:t>December 22: December Solstice</a:t>
            </a:r>
          </a:p>
          <a:p>
            <a:r>
              <a:rPr lang="en-US" sz="2000" dirty="0" smtClean="0"/>
              <a:t>Announcing the proper start of winter, the December Solstice will take place on this day, marking the shortest day the Northern Hemisphere will experience all year. </a:t>
            </a:r>
          </a:p>
          <a:p>
            <a:endParaRPr lang="en-US" sz="2000" dirty="0" smtClean="0"/>
          </a:p>
          <a:p>
            <a:r>
              <a:rPr lang="en-US" sz="2000" b="1" dirty="0" smtClean="0"/>
              <a:t>December 22-23: </a:t>
            </a:r>
            <a:r>
              <a:rPr lang="en-US" sz="2000" b="1" dirty="0" err="1" smtClean="0"/>
              <a:t>Ursid</a:t>
            </a:r>
            <a:r>
              <a:rPr lang="en-US" sz="2000" b="1" dirty="0" smtClean="0"/>
              <a:t> Meteor Shower</a:t>
            </a:r>
          </a:p>
          <a:p>
            <a:r>
              <a:rPr lang="en-US" sz="2000" dirty="0" smtClean="0"/>
              <a:t>The </a:t>
            </a:r>
            <a:r>
              <a:rPr lang="en-US" sz="2000" dirty="0" err="1" smtClean="0"/>
              <a:t>Ursids</a:t>
            </a:r>
            <a:r>
              <a:rPr lang="en-US" sz="2000" dirty="0" smtClean="0"/>
              <a:t> Meteor Shower still produces an impressive 10 meteors per hour at peak.</a:t>
            </a:r>
          </a:p>
          <a:p>
            <a:r>
              <a:rPr lang="en-US" sz="2000" dirty="0" smtClean="0"/>
              <a:t>To spot the </a:t>
            </a:r>
            <a:r>
              <a:rPr lang="en-US" sz="2000" dirty="0" err="1" smtClean="0"/>
              <a:t>Ursids</a:t>
            </a:r>
            <a:r>
              <a:rPr lang="en-US" sz="2000" dirty="0" smtClean="0"/>
              <a:t>, search for the Ursa Minor constellation, from 5:30 PM IST on December 22. The shower will continue peaking till 6:30 AM the next morning.</a:t>
            </a:r>
          </a:p>
          <a:p>
            <a:endParaRPr lang="en-US" sz="2000" dirty="0" smtClean="0"/>
          </a:p>
          <a:p>
            <a:r>
              <a:rPr lang="en-US" sz="2000" b="1" dirty="0" smtClean="0"/>
              <a:t>December 27: Full Moon/Cold Moon</a:t>
            </a:r>
          </a:p>
          <a:p>
            <a:r>
              <a:rPr lang="en-US" sz="2000" dirty="0"/>
              <a:t>T</a:t>
            </a:r>
            <a:r>
              <a:rPr lang="en-US" sz="2000" dirty="0" smtClean="0"/>
              <a:t>his month's Full Moon is termed the Cold Moon due to the chilly temperatures and dark nights prevalent during this time of the year.</a:t>
            </a:r>
          </a:p>
        </p:txBody>
      </p:sp>
      <p:sp>
        <p:nvSpPr>
          <p:cNvPr id="5" name="TextBox 4"/>
          <p:cNvSpPr txBox="1"/>
          <p:nvPr/>
        </p:nvSpPr>
        <p:spPr>
          <a:xfrm>
            <a:off x="0" y="0"/>
            <a:ext cx="9144000" cy="923330"/>
          </a:xfrm>
          <a:prstGeom prst="rect">
            <a:avLst/>
          </a:prstGeom>
          <a:noFill/>
        </p:spPr>
        <p:txBody>
          <a:bodyPr wrap="square" rtlCol="0">
            <a:spAutoFit/>
          </a:bodyPr>
          <a:lstStyle/>
          <a:p>
            <a:pPr algn="ctr"/>
            <a:r>
              <a:rPr lang="en-US" sz="5400" b="1" dirty="0" smtClean="0"/>
              <a:t>December Highlights</a:t>
            </a:r>
            <a:endParaRPr lang="en-US" sz="54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p:cNvSpPr txBox="1"/>
          <p:nvPr/>
        </p:nvSpPr>
        <p:spPr>
          <a:xfrm>
            <a:off x="0" y="914400"/>
            <a:ext cx="9144000" cy="4401205"/>
          </a:xfrm>
          <a:prstGeom prst="rect">
            <a:avLst/>
          </a:prstGeom>
          <a:noFill/>
        </p:spPr>
        <p:txBody>
          <a:bodyPr wrap="square" rtlCol="0">
            <a:spAutoFit/>
          </a:bodyPr>
          <a:lstStyle/>
          <a:p>
            <a:pPr algn="ctr"/>
            <a:r>
              <a:rPr lang="en-US" sz="4000" dirty="0" smtClean="0"/>
              <a:t>The </a:t>
            </a:r>
            <a:r>
              <a:rPr lang="en-US" sz="4000" b="1" dirty="0" err="1" smtClean="0"/>
              <a:t>Geminids</a:t>
            </a:r>
            <a:r>
              <a:rPr lang="en-US" sz="4000" dirty="0" smtClean="0"/>
              <a:t> are a prolific meteor shower caused by the object 3200 Phaethon, which is thought to be a Palladian asteroid with a "rock comet" orbit. This would make the </a:t>
            </a:r>
            <a:r>
              <a:rPr lang="en-US" sz="4000" dirty="0" err="1" smtClean="0"/>
              <a:t>Geminids</a:t>
            </a:r>
            <a:r>
              <a:rPr lang="en-US" sz="4000" dirty="0" smtClean="0"/>
              <a:t>, together with the </a:t>
            </a:r>
            <a:r>
              <a:rPr lang="en-US" sz="4000" b="1" dirty="0" smtClean="0"/>
              <a:t>Quadrantids</a:t>
            </a:r>
            <a:r>
              <a:rPr lang="en-US" sz="4000" dirty="0" smtClean="0"/>
              <a:t>, the only major meteor showers not originating from a comet.</a:t>
            </a:r>
            <a:endParaRPr lang="en-US" sz="4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5417"/>
            <a:ext cx="9144000" cy="6863417"/>
          </a:xfrm>
          <a:prstGeom prst="rect">
            <a:avLst/>
          </a:prstGeom>
          <a:noFill/>
        </p:spPr>
        <p:txBody>
          <a:bodyPr wrap="square" rtlCol="0">
            <a:spAutoFit/>
          </a:bodyPr>
          <a:lstStyle/>
          <a:p>
            <a:pPr algn="ctr"/>
            <a:r>
              <a:rPr lang="en-US" sz="4000" b="1" dirty="0" smtClean="0"/>
              <a:t>Most meteors in annual showers have comets as their sources. But not December’s </a:t>
            </a:r>
            <a:r>
              <a:rPr lang="en-US" sz="4000" b="1" dirty="0" err="1" smtClean="0"/>
              <a:t>Geminid</a:t>
            </a:r>
            <a:r>
              <a:rPr lang="en-US" sz="4000" b="1" dirty="0" smtClean="0"/>
              <a:t> meteors, whose source, known as 3200 Phaethon, is a strange hybrid of an asteroid and a comet. This “rock-comet” isn’t icy, like a comet is. But it’s known to brighten as it nears the sun, as comets do. And it has a tail. </a:t>
            </a:r>
            <a:r>
              <a:rPr lang="en-US" sz="4000" b="1" dirty="0" smtClean="0"/>
              <a:t>It is still not known how material from the asteroid’s surface, or interior, is released into the meteoroid stream.</a:t>
            </a:r>
            <a:endParaRPr lang="en-US" sz="40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eminid radiant"/>
          <p:cNvPicPr>
            <a:picLocks noChangeAspect="1" noChangeArrowheads="1"/>
          </p:cNvPicPr>
          <p:nvPr/>
        </p:nvPicPr>
        <p:blipFill>
          <a:blip r:embed="rId2" cstate="print"/>
          <a:srcRect/>
          <a:stretch>
            <a:fillRect/>
          </a:stretch>
        </p:blipFill>
        <p:spPr bwMode="auto">
          <a:xfrm>
            <a:off x="0" y="9524"/>
            <a:ext cx="9144000" cy="6848476"/>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533400"/>
            <a:ext cx="9144000" cy="5016758"/>
          </a:xfrm>
          <a:prstGeom prst="rect">
            <a:avLst/>
          </a:prstGeom>
          <a:noFill/>
        </p:spPr>
        <p:txBody>
          <a:bodyPr wrap="square" rtlCol="0">
            <a:spAutoFit/>
          </a:bodyPr>
          <a:lstStyle/>
          <a:p>
            <a:pPr algn="ctr"/>
            <a:r>
              <a:rPr lang="en-US" sz="4000" b="1" dirty="0" smtClean="0"/>
              <a:t>The meteors from this shower are slow moving, and usually peaks around December 4–16, with the date of highest intensity being the morning of December 14. Recent showers have seen 120–160 meteors per hour under optimal conditions, generally around 02:00 to 03:00 local time.</a:t>
            </a:r>
            <a:endParaRPr lang="en-US" sz="40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Meteor geometry"/>
          <p:cNvPicPr>
            <a:picLocks noChangeAspect="1" noChangeArrowheads="1"/>
          </p:cNvPicPr>
          <p:nvPr/>
        </p:nvPicPr>
        <p:blipFill>
          <a:blip r:embed="rId2" cstate="print"/>
          <a:srcRect/>
          <a:stretch>
            <a:fillRect/>
          </a:stretch>
        </p:blipFill>
        <p:spPr bwMode="auto">
          <a:xfrm>
            <a:off x="0" y="807720"/>
            <a:ext cx="9144000" cy="490728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457200"/>
            <a:ext cx="9144000" cy="5016758"/>
          </a:xfrm>
          <a:prstGeom prst="rect">
            <a:avLst/>
          </a:prstGeom>
          <a:noFill/>
        </p:spPr>
        <p:txBody>
          <a:bodyPr wrap="square" rtlCol="0">
            <a:spAutoFit/>
          </a:bodyPr>
          <a:lstStyle/>
          <a:p>
            <a:pPr algn="ctr"/>
            <a:r>
              <a:rPr lang="en-US" sz="4000" b="1" dirty="0" smtClean="0"/>
              <a:t>This asteroid-origin shower will start peaking around 8:30 PM on December 14 and carry on all the way to 6:30 AM the next morning. </a:t>
            </a:r>
          </a:p>
          <a:p>
            <a:pPr algn="ctr"/>
            <a:r>
              <a:rPr lang="en-US" sz="4000" b="1" dirty="0" smtClean="0"/>
              <a:t>Further, since the Moon will be at a very dim phase during this time, it should make for a splendid sky-watching experience</a:t>
            </a:r>
            <a:endParaRPr lang="en-US" sz="40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p:cNvPicPr>
            <a:picLocks noChangeAspect="1" noChangeArrowheads="1"/>
          </p:cNvPicPr>
          <p:nvPr/>
        </p:nvPicPr>
        <p:blipFill>
          <a:blip r:embed="rId2" cstate="print"/>
          <a:srcRect/>
          <a:stretch>
            <a:fillRect/>
          </a:stretch>
        </p:blipFill>
        <p:spPr bwMode="auto">
          <a:xfrm>
            <a:off x="1046304" y="0"/>
            <a:ext cx="7051392" cy="6858000"/>
          </a:xfrm>
          <a:prstGeom prst="rect">
            <a:avLst/>
          </a:prstGeom>
          <a:noFill/>
          <a:ln w="9525">
            <a:noFill/>
            <a:miter lim="800000"/>
            <a:headEnd/>
            <a:tailEnd/>
          </a:ln>
        </p:spPr>
      </p:pic>
      <p:sp>
        <p:nvSpPr>
          <p:cNvPr id="3" name="Rectangle 2"/>
          <p:cNvSpPr/>
          <p:nvPr/>
        </p:nvSpPr>
        <p:spPr>
          <a:xfrm>
            <a:off x="4953000" y="2819400"/>
            <a:ext cx="3124200" cy="1143000"/>
          </a:xfrm>
          <a:prstGeom prst="rect">
            <a:avLst/>
          </a:prstGeom>
          <a:no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302359"/>
            <a:ext cx="9144000" cy="6555641"/>
          </a:xfrm>
          <a:prstGeom prst="rect">
            <a:avLst/>
          </a:prstGeom>
          <a:noFill/>
        </p:spPr>
        <p:txBody>
          <a:bodyPr wrap="square" rtlCol="0">
            <a:spAutoFit/>
          </a:bodyPr>
          <a:lstStyle/>
          <a:p>
            <a:r>
              <a:rPr lang="en-US" sz="2800" b="1" dirty="0" smtClean="0"/>
              <a:t>Noteworthy Minor Meteor Shower Peaks:</a:t>
            </a:r>
          </a:p>
          <a:p>
            <a:endParaRPr lang="en-US" sz="2800" b="1" dirty="0" smtClean="0"/>
          </a:p>
          <a:p>
            <a:r>
              <a:rPr lang="en-US" sz="2800" b="1" dirty="0" smtClean="0"/>
              <a:t>December 2:</a:t>
            </a:r>
            <a:r>
              <a:rPr lang="en-US" sz="2800" dirty="0" smtClean="0"/>
              <a:t> </a:t>
            </a:r>
            <a:r>
              <a:rPr lang="en-US" sz="2800" dirty="0" err="1" smtClean="0"/>
              <a:t>Pheonicid</a:t>
            </a:r>
            <a:r>
              <a:rPr lang="en-US" sz="2800" dirty="0" smtClean="0"/>
              <a:t> Meteor Shower</a:t>
            </a:r>
          </a:p>
          <a:p>
            <a:endParaRPr lang="en-US" sz="2800" dirty="0" smtClean="0"/>
          </a:p>
          <a:p>
            <a:r>
              <a:rPr lang="en-US" sz="2800" b="1" dirty="0" smtClean="0"/>
              <a:t>December 6:</a:t>
            </a:r>
            <a:r>
              <a:rPr lang="en-US" sz="2800" dirty="0" smtClean="0"/>
              <a:t> Phi </a:t>
            </a:r>
            <a:r>
              <a:rPr lang="en-US" sz="2800" dirty="0" err="1" smtClean="0"/>
              <a:t>Cassiopeid</a:t>
            </a:r>
            <a:r>
              <a:rPr lang="en-US" sz="2800" dirty="0" smtClean="0"/>
              <a:t> Meteor Shower </a:t>
            </a:r>
          </a:p>
          <a:p>
            <a:endParaRPr lang="en-US" sz="2800" dirty="0" smtClean="0"/>
          </a:p>
          <a:p>
            <a:r>
              <a:rPr lang="en-US" sz="2800" b="1" dirty="0" smtClean="0"/>
              <a:t>December 7:</a:t>
            </a:r>
            <a:r>
              <a:rPr lang="en-US" sz="2800" dirty="0" smtClean="0"/>
              <a:t> </a:t>
            </a:r>
            <a:r>
              <a:rPr lang="en-US" sz="2800" dirty="0" err="1" smtClean="0"/>
              <a:t>Puppid-Velid</a:t>
            </a:r>
            <a:r>
              <a:rPr lang="en-US" sz="2800" dirty="0" smtClean="0"/>
              <a:t> Meteor Shower</a:t>
            </a:r>
          </a:p>
          <a:p>
            <a:endParaRPr lang="en-US" sz="2800" dirty="0" smtClean="0"/>
          </a:p>
          <a:p>
            <a:r>
              <a:rPr lang="en-US" sz="2800" b="1" dirty="0" smtClean="0"/>
              <a:t>December 9:</a:t>
            </a:r>
            <a:r>
              <a:rPr lang="en-US" sz="2800" dirty="0" smtClean="0"/>
              <a:t> </a:t>
            </a:r>
            <a:r>
              <a:rPr lang="en-US" sz="2800" dirty="0" err="1" smtClean="0"/>
              <a:t>Monocerotid</a:t>
            </a:r>
            <a:r>
              <a:rPr lang="en-US" sz="2800" dirty="0" smtClean="0"/>
              <a:t> Meteor Shower</a:t>
            </a:r>
          </a:p>
          <a:p>
            <a:endParaRPr lang="en-US" sz="2800" dirty="0" smtClean="0"/>
          </a:p>
          <a:p>
            <a:r>
              <a:rPr lang="en-US" sz="2800" b="1" dirty="0" smtClean="0"/>
              <a:t>December 12:</a:t>
            </a:r>
            <a:r>
              <a:rPr lang="en-US" sz="2800" dirty="0" smtClean="0"/>
              <a:t> Sigma </a:t>
            </a:r>
            <a:r>
              <a:rPr lang="en-US" sz="2800" dirty="0" err="1" smtClean="0"/>
              <a:t>Hydrid</a:t>
            </a:r>
            <a:r>
              <a:rPr lang="en-US" sz="2800" dirty="0" smtClean="0"/>
              <a:t> Meteor Shower</a:t>
            </a:r>
          </a:p>
          <a:p>
            <a:endParaRPr lang="en-US" sz="2800" dirty="0" smtClean="0"/>
          </a:p>
          <a:p>
            <a:r>
              <a:rPr lang="en-US" sz="2800" b="1" dirty="0" smtClean="0"/>
              <a:t>December 16:</a:t>
            </a:r>
            <a:r>
              <a:rPr lang="en-US" sz="2800" dirty="0" smtClean="0"/>
              <a:t> </a:t>
            </a:r>
            <a:r>
              <a:rPr lang="en-US" sz="2800" dirty="0" err="1" smtClean="0"/>
              <a:t>Comae</a:t>
            </a:r>
            <a:r>
              <a:rPr lang="en-US" sz="2800" dirty="0" smtClean="0"/>
              <a:t> </a:t>
            </a:r>
            <a:r>
              <a:rPr lang="en-US" sz="2800" dirty="0" err="1" smtClean="0"/>
              <a:t>Berenicid</a:t>
            </a:r>
            <a:r>
              <a:rPr lang="en-US" sz="2800" dirty="0" smtClean="0"/>
              <a:t> Meteor Shower</a:t>
            </a:r>
          </a:p>
          <a:p>
            <a:endParaRPr lang="en-US" sz="2800" dirty="0" smtClean="0"/>
          </a:p>
          <a:p>
            <a:r>
              <a:rPr lang="en-US" sz="2800" b="1" dirty="0" smtClean="0"/>
              <a:t>December 20:</a:t>
            </a:r>
            <a:r>
              <a:rPr lang="en-US" sz="2800" dirty="0" smtClean="0"/>
              <a:t> </a:t>
            </a:r>
            <a:r>
              <a:rPr lang="en-US" sz="2800" dirty="0" err="1" smtClean="0"/>
              <a:t>Leonis</a:t>
            </a:r>
            <a:r>
              <a:rPr lang="en-US" sz="2800" dirty="0" smtClean="0"/>
              <a:t> </a:t>
            </a:r>
            <a:r>
              <a:rPr lang="en-US" sz="2800" dirty="0" err="1" smtClean="0"/>
              <a:t>Minorid</a:t>
            </a:r>
            <a:r>
              <a:rPr lang="en-US" sz="2800" dirty="0" smtClean="0"/>
              <a:t> Meteor Shower</a:t>
            </a:r>
            <a:endParaRPr lang="en-US" sz="2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TotalTime>
  <Words>334</Words>
  <Application>Microsoft Office PowerPoint</Application>
  <PresentationFormat>On-screen Show (4:3)</PresentationFormat>
  <Paragraphs>37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Slide 1</vt:lpstr>
      <vt:lpstr>Slide 2</vt:lpstr>
      <vt:lpstr>Slide 3</vt:lpstr>
      <vt:lpstr>Slide 4</vt:lpstr>
      <vt:lpstr>Slide 5</vt:lpstr>
      <vt:lpstr>Slide 6</vt:lpstr>
      <vt:lpstr>Slide 7</vt:lpstr>
      <vt:lpstr>Slide 8</vt:lpstr>
      <vt:lpstr>Slide 9</vt:lpstr>
      <vt:lpstr>Slide 10</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rcofe</dc:creator>
  <cp:lastModifiedBy>rcofe</cp:lastModifiedBy>
  <cp:revision>9</cp:revision>
  <dcterms:created xsi:type="dcterms:W3CDTF">2023-12-01T13:45:53Z</dcterms:created>
  <dcterms:modified xsi:type="dcterms:W3CDTF">2023-12-01T14:54:06Z</dcterms:modified>
</cp:coreProperties>
</file>