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5" r:id="rId2"/>
    <p:sldId id="273" r:id="rId3"/>
    <p:sldId id="256" r:id="rId4"/>
    <p:sldId id="258" r:id="rId5"/>
    <p:sldId id="259" r:id="rId6"/>
    <p:sldId id="274" r:id="rId7"/>
    <p:sldId id="260" r:id="rId8"/>
    <p:sldId id="263" r:id="rId9"/>
    <p:sldId id="267" r:id="rId10"/>
    <p:sldId id="264" r:id="rId11"/>
    <p:sldId id="257" r:id="rId12"/>
    <p:sldId id="262" r:id="rId13"/>
    <p:sldId id="266" r:id="rId14"/>
    <p:sldId id="268" r:id="rId15"/>
    <p:sldId id="269" r:id="rId16"/>
    <p:sldId id="270" r:id="rId17"/>
    <p:sldId id="272" r:id="rId18"/>
    <p:sldId id="271" r:id="rId19"/>
    <p:sldId id="275"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38" autoAdjust="0"/>
  </p:normalViewPr>
  <p:slideViewPr>
    <p:cSldViewPr>
      <p:cViewPr varScale="1">
        <p:scale>
          <a:sx n="100" d="100"/>
          <a:sy n="100" d="100"/>
        </p:scale>
        <p:origin x="1908" y="90"/>
      </p:cViewPr>
      <p:guideLst>
        <p:guide orient="horz" pos="2160"/>
        <p:guide pos="2880"/>
      </p:guideLst>
    </p:cSldViewPr>
  </p:slideViewPr>
  <p:notesTextViewPr>
    <p:cViewPr>
      <p:scale>
        <a:sx n="100" d="100"/>
        <a:sy n="100" d="100"/>
      </p:scale>
      <p:origin x="0" y="0"/>
    </p:cViewPr>
  </p:notesTextViewPr>
  <p:notesViewPr>
    <p:cSldViewPr>
      <p:cViewPr varScale="1">
        <p:scale>
          <a:sx n="113" d="100"/>
          <a:sy n="113" d="100"/>
        </p:scale>
        <p:origin x="-175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a Dziekanowski" userId="f301956ec7bcad9a" providerId="LiveId" clId="{5B033DAB-2B31-4782-94F9-141A36B7321E}"/>
    <pc:docChg chg="addSld delSld modSld">
      <pc:chgData name="Adela Dziekanowski" userId="f301956ec7bcad9a" providerId="LiveId" clId="{5B033DAB-2B31-4782-94F9-141A36B7321E}" dt="2022-04-05T01:05:43.106" v="69" actId="20577"/>
      <pc:docMkLst>
        <pc:docMk/>
      </pc:docMkLst>
      <pc:sldChg chg="modSp new mod">
        <pc:chgData name="Adela Dziekanowski" userId="f301956ec7bcad9a" providerId="LiveId" clId="{5B033DAB-2B31-4782-94F9-141A36B7321E}" dt="2022-04-05T01:05:43.106" v="69" actId="20577"/>
        <pc:sldMkLst>
          <pc:docMk/>
          <pc:sldMk cId="2719088294" sldId="275"/>
        </pc:sldMkLst>
        <pc:spChg chg="mod">
          <ac:chgData name="Adela Dziekanowski" userId="f301956ec7bcad9a" providerId="LiveId" clId="{5B033DAB-2B31-4782-94F9-141A36B7321E}" dt="2022-04-05T01:05:43.106" v="69" actId="20577"/>
          <ac:spMkLst>
            <pc:docMk/>
            <pc:sldMk cId="2719088294" sldId="275"/>
            <ac:spMk id="2" creationId="{CFC5B3C6-5132-4DE6-AA17-31506D80063A}"/>
          </ac:spMkLst>
        </pc:spChg>
        <pc:spChg chg="mod">
          <ac:chgData name="Adela Dziekanowski" userId="f301956ec7bcad9a" providerId="LiveId" clId="{5B033DAB-2B31-4782-94F9-141A36B7321E}" dt="2022-04-05T01:05:24.697" v="37" actId="20577"/>
          <ac:spMkLst>
            <pc:docMk/>
            <pc:sldMk cId="2719088294" sldId="275"/>
            <ac:spMk id="3" creationId="{E45ADA37-B06F-48A1-90F1-B80A22932406}"/>
          </ac:spMkLst>
        </pc:spChg>
      </pc:sldChg>
      <pc:sldChg chg="new del">
        <pc:chgData name="Adela Dziekanowski" userId="f301956ec7bcad9a" providerId="LiveId" clId="{5B033DAB-2B31-4782-94F9-141A36B7321E}" dt="2022-04-05T01:05:04.490" v="1" actId="47"/>
        <pc:sldMkLst>
          <pc:docMk/>
          <pc:sldMk cId="3437617021"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6D25251-39A6-4143-8676-1D70DB5EB822}" type="datetimeFigureOut">
              <a:rPr lang="en-US" smtClean="0"/>
              <a:pPr/>
              <a:t>4/4/2022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FE18475-E848-40A4-9B91-DE387E4AF4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Shopping_mal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Schmidt-Cassegrain" TargetMode="External"/><Relationship Id="rId5" Type="http://schemas.openxmlformats.org/officeDocument/2006/relationships/hyperlink" Target="https://en.wikipedia.org/wiki/Photographic_filter" TargetMode="External"/><Relationship Id="rId4" Type="http://schemas.openxmlformats.org/officeDocument/2006/relationships/hyperlink" Target="https://en.wikipedia.org/wiki/Focal_length"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Eyepie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xit_pupi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Jesse_Ramsden" TargetMode="External"/><Relationship Id="rId13" Type="http://schemas.openxmlformats.org/officeDocument/2006/relationships/hyperlink" Target="https://en.wikipedia.org/wiki/Apparent_field_of_view" TargetMode="External"/><Relationship Id="rId18" Type="http://schemas.openxmlformats.org/officeDocument/2006/relationships/hyperlink" Target="https://en.wikipedia.org/wiki/Ernst_Abbe" TargetMode="External"/><Relationship Id="rId3" Type="http://schemas.openxmlformats.org/officeDocument/2006/relationships/hyperlink" Target="https://en.wikipedia.org/wiki/Galileo_Galilei" TargetMode="External"/><Relationship Id="rId21" Type="http://schemas.openxmlformats.org/officeDocument/2006/relationships/hyperlink" Target="https://en.wikipedia.org/wiki/Astigmatism_(optical_systems)" TargetMode="External"/><Relationship Id="rId7" Type="http://schemas.openxmlformats.org/officeDocument/2006/relationships/hyperlink" Target="https://en.wikipedia.org/wiki/Sun" TargetMode="External"/><Relationship Id="rId12" Type="http://schemas.openxmlformats.org/officeDocument/2006/relationships/hyperlink" Target="https://en.wikipedia.org/wiki/Anti-reflective_coating" TargetMode="External"/><Relationship Id="rId17" Type="http://schemas.openxmlformats.org/officeDocument/2006/relationships/hyperlink" Target="https://en.wikipedia.org/wiki/Eye_relief" TargetMode="External"/><Relationship Id="rId25" Type="http://schemas.openxmlformats.org/officeDocument/2006/relationships/hyperlink" Target="https://en.wikipedia.org/w/index.php?title=Albert_Nagler&amp;action=edit&amp;redlink=1" TargetMode="External"/><Relationship Id="rId2" Type="http://schemas.openxmlformats.org/officeDocument/2006/relationships/slide" Target="../slides/slide8.xml"/><Relationship Id="rId16" Type="http://schemas.openxmlformats.org/officeDocument/2006/relationships/hyperlink" Target="https://en.wikipedia.org/wiki/Planet" TargetMode="External"/><Relationship Id="rId20" Type="http://schemas.openxmlformats.org/officeDocument/2006/relationships/hyperlink" Target="https://en.wikipedia.org/wiki/Heinrich_Erfle" TargetMode="External"/><Relationship Id="rId1" Type="http://schemas.openxmlformats.org/officeDocument/2006/relationships/notesMaster" Target="../notesMasters/notesMaster1.xml"/><Relationship Id="rId6" Type="http://schemas.openxmlformats.org/officeDocument/2006/relationships/hyperlink" Target="https://en.wikipedia.org/wiki/Christiaan_Huygens" TargetMode="External"/><Relationship Id="rId11" Type="http://schemas.openxmlformats.org/officeDocument/2006/relationships/hyperlink" Target="https://en.wikipedia.org/wiki/Eyepiece" TargetMode="External"/><Relationship Id="rId24" Type="http://schemas.openxmlformats.org/officeDocument/2006/relationships/hyperlink" Target="https://en.wikipedia.org/wiki/Edmund_Scientific_Corporation" TargetMode="External"/><Relationship Id="rId5" Type="http://schemas.openxmlformats.org/officeDocument/2006/relationships/hyperlink" Target="https://en.wikipedia.org/wiki/Johannes_Kepler" TargetMode="External"/><Relationship Id="rId15" Type="http://schemas.openxmlformats.org/officeDocument/2006/relationships/hyperlink" Target="https://en.wikipedia.org/wiki/Deep-sky" TargetMode="External"/><Relationship Id="rId23" Type="http://schemas.openxmlformats.org/officeDocument/2006/relationships/hyperlink" Target="https://en.wikipedia.org/wiki/David_Rank" TargetMode="External"/><Relationship Id="rId10" Type="http://schemas.openxmlformats.org/officeDocument/2006/relationships/hyperlink" Target="https://en.wikipedia.org/wiki/Achromatic_lens" TargetMode="External"/><Relationship Id="rId19" Type="http://schemas.openxmlformats.org/officeDocument/2006/relationships/hyperlink" Target="https://en.wikipedia.org/wiki/Albert_K%C3%B6nig" TargetMode="External"/><Relationship Id="rId4" Type="http://schemas.openxmlformats.org/officeDocument/2006/relationships/hyperlink" Target="https://en.wikipedia.org/wiki/Opera_glasses" TargetMode="External"/><Relationship Id="rId9" Type="http://schemas.openxmlformats.org/officeDocument/2006/relationships/hyperlink" Target="https://en.wikipedia.org/wiki/Dr._Carl_Kellner" TargetMode="External"/><Relationship Id="rId14" Type="http://schemas.openxmlformats.org/officeDocument/2006/relationships/hyperlink" Target="https://en.wikipedia.org/wiki/Georg_Simon_Pl%C3%B6ssl" TargetMode="External"/><Relationship Id="rId22" Type="http://schemas.openxmlformats.org/officeDocument/2006/relationships/hyperlink" Target="https://en.wikipedia.org/wiki/Focal_length"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kern="1200" baseline="0" dirty="0">
                <a:solidFill>
                  <a:schemeClr val="tx1"/>
                </a:solidFill>
                <a:latin typeface="+mn-lt"/>
                <a:ea typeface="+mn-ea"/>
                <a:cs typeface="+mn-cs"/>
              </a:rPr>
              <a:t>Eyepieces are the most important accessory for a telescope. Why? </a:t>
            </a:r>
          </a:p>
          <a:p>
            <a:endParaRPr lang="en-US" sz="1800" b="1" kern="1200" baseline="0" dirty="0">
              <a:solidFill>
                <a:schemeClr val="tx1"/>
              </a:solidFill>
              <a:latin typeface="+mn-lt"/>
              <a:ea typeface="+mn-ea"/>
              <a:cs typeface="+mn-cs"/>
            </a:endParaRPr>
          </a:p>
          <a:p>
            <a:r>
              <a:rPr lang="en-US" sz="1800" b="1" u="sng" kern="1200" baseline="0" dirty="0">
                <a:solidFill>
                  <a:schemeClr val="tx1"/>
                </a:solidFill>
                <a:latin typeface="+mn-lt"/>
                <a:ea typeface="+mn-ea"/>
                <a:cs typeface="+mn-cs"/>
              </a:rPr>
              <a:t>Inexpensive telescopes </a:t>
            </a:r>
            <a:r>
              <a:rPr lang="en-US" sz="1800" kern="1200" baseline="0" dirty="0">
                <a:solidFill>
                  <a:schemeClr val="tx1"/>
                </a:solidFill>
                <a:latin typeface="+mn-lt"/>
                <a:ea typeface="+mn-ea"/>
                <a:cs typeface="+mn-cs"/>
              </a:rPr>
              <a:t>are supplied with low quality eyepieces. Upgrading to better quality eyepieces is the easiest way to improve performance.</a:t>
            </a:r>
          </a:p>
          <a:p>
            <a:endParaRPr lang="en-US" sz="1800" b="1" kern="1200" baseline="0" dirty="0">
              <a:solidFill>
                <a:schemeClr val="tx1"/>
              </a:solidFill>
              <a:latin typeface="+mn-lt"/>
              <a:ea typeface="+mn-ea"/>
              <a:cs typeface="+mn-cs"/>
            </a:endParaRPr>
          </a:p>
          <a:p>
            <a:r>
              <a:rPr lang="en-US" sz="1800" b="1" u="sng" kern="1200" baseline="0" dirty="0">
                <a:solidFill>
                  <a:schemeClr val="tx1"/>
                </a:solidFill>
                <a:latin typeface="+mn-lt"/>
                <a:ea typeface="+mn-ea"/>
                <a:cs typeface="+mn-cs"/>
              </a:rPr>
              <a:t>Expensive telescopes </a:t>
            </a:r>
            <a:r>
              <a:rPr lang="en-US" sz="1800" kern="1200" baseline="0" dirty="0">
                <a:solidFill>
                  <a:schemeClr val="tx1"/>
                </a:solidFill>
                <a:latin typeface="+mn-lt"/>
                <a:ea typeface="+mn-ea"/>
                <a:cs typeface="+mn-cs"/>
              </a:rPr>
              <a:t>are only supplied with one eyepiece - not enough to cover all the basics. The manufacturer leaves it to you to choose more eyepieces based on your observing preferences and budget.</a:t>
            </a:r>
            <a:endParaRPr lang="en-US" sz="1800" dirty="0"/>
          </a:p>
        </p:txBody>
      </p:sp>
      <p:sp>
        <p:nvSpPr>
          <p:cNvPr id="4" name="Slide Number Placeholder 3"/>
          <p:cNvSpPr>
            <a:spLocks noGrp="1"/>
          </p:cNvSpPr>
          <p:nvPr>
            <p:ph type="sldNum" sz="quarter" idx="10"/>
          </p:nvPr>
        </p:nvSpPr>
        <p:spPr/>
        <p:txBody>
          <a:bodyPr/>
          <a:lstStyle/>
          <a:p>
            <a:fld id="{56B2EFF7-8B1C-4D91-9C38-B60F96BD320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i="0" kern="1200" dirty="0">
                <a:solidFill>
                  <a:schemeClr val="tx1"/>
                </a:solidFill>
                <a:latin typeface="+mn-lt"/>
                <a:ea typeface="+mn-ea"/>
                <a:cs typeface="+mn-cs"/>
              </a:rPr>
              <a:t>Commonly available eyepieces have focal lengths between 6mm and 40mm</a:t>
            </a:r>
            <a:r>
              <a:rPr lang="en-US" sz="1600" b="0" i="0" kern="1200" dirty="0">
                <a:solidFill>
                  <a:schemeClr val="tx1"/>
                </a:solidFill>
                <a:latin typeface="+mn-lt"/>
                <a:ea typeface="+mn-ea"/>
                <a:cs typeface="+mn-cs"/>
              </a:rPr>
              <a:t>. The eyepiece barrel diameter limits how long a focal length can be practically employed. A 32mm </a:t>
            </a:r>
            <a:r>
              <a:rPr lang="en-US" sz="1600" b="0" i="0" kern="1200" dirty="0" err="1">
                <a:solidFill>
                  <a:schemeClr val="tx1"/>
                </a:solidFill>
                <a:latin typeface="+mn-lt"/>
                <a:ea typeface="+mn-ea"/>
                <a:cs typeface="+mn-cs"/>
              </a:rPr>
              <a:t>Plössl</a:t>
            </a:r>
            <a:r>
              <a:rPr lang="en-US" sz="1600" b="0" i="0" kern="1200" dirty="0">
                <a:solidFill>
                  <a:schemeClr val="tx1"/>
                </a:solidFill>
                <a:latin typeface="+mn-lt"/>
                <a:ea typeface="+mn-ea"/>
                <a:cs typeface="+mn-cs"/>
              </a:rPr>
              <a:t> or a 40mm </a:t>
            </a:r>
            <a:r>
              <a:rPr lang="en-US" sz="1600" b="0" i="0" kern="1200" dirty="0" err="1">
                <a:solidFill>
                  <a:schemeClr val="tx1"/>
                </a:solidFill>
                <a:latin typeface="+mn-lt"/>
                <a:ea typeface="+mn-ea"/>
                <a:cs typeface="+mn-cs"/>
              </a:rPr>
              <a:t>Kellner</a:t>
            </a:r>
            <a:r>
              <a:rPr lang="en-US" sz="1600" b="0" i="0" kern="1200" dirty="0">
                <a:solidFill>
                  <a:schemeClr val="tx1"/>
                </a:solidFill>
                <a:latin typeface="+mn-lt"/>
                <a:ea typeface="+mn-ea"/>
                <a:cs typeface="+mn-cs"/>
              </a:rPr>
              <a:t> uses the entire diameter of a standard 1.25" eyepiece barrel; a longer focal length will not cover a wider field. On the other hand, in most eyepiece designs, very short focal lengths (less than 6mm) suffer from impracticably small lenses, which require you to position your eye impossibly close. Some newer eyepiece lines, such as Orion’s Lanthanum series, do provide eyepieces as short as 2.3mm with long eye relief.</a:t>
            </a:r>
          </a:p>
          <a:p>
            <a:r>
              <a:rPr lang="en-US" sz="1600" b="1" i="0" kern="1200" dirty="0">
                <a:solidFill>
                  <a:schemeClr val="tx1"/>
                </a:solidFill>
                <a:latin typeface="+mn-lt"/>
                <a:ea typeface="+mn-ea"/>
                <a:cs typeface="+mn-cs"/>
              </a:rPr>
              <a:t>If you need focal lengths longer than 40mm, use of a 2" eyepiece barrel for eyepieces up to 60mm focal length or so</a:t>
            </a:r>
            <a:r>
              <a:rPr lang="en-US" sz="1600" b="0" i="0" kern="1200" dirty="0">
                <a:solidFill>
                  <a:schemeClr val="tx1"/>
                </a:solidFill>
                <a:latin typeface="+mn-lt"/>
                <a:ea typeface="+mn-ea"/>
                <a:cs typeface="+mn-cs"/>
              </a:rPr>
              <a:t>. That’s enough to get you into the very-low-power range even with an f/15 refractor.</a:t>
            </a:r>
          </a:p>
          <a:p>
            <a:endParaRPr lang="en-US" dirty="0"/>
          </a:p>
        </p:txBody>
      </p:sp>
      <p:sp>
        <p:nvSpPr>
          <p:cNvPr id="4" name="Slide Number Placeholder 3"/>
          <p:cNvSpPr>
            <a:spLocks noGrp="1"/>
          </p:cNvSpPr>
          <p:nvPr>
            <p:ph type="sldNum" sz="quarter" idx="10"/>
          </p:nvPr>
        </p:nvSpPr>
        <p:spPr/>
        <p:txBody>
          <a:bodyPr/>
          <a:lstStyle/>
          <a:p>
            <a:fld id="{4DC49C76-C7AB-45F4-945A-60A348AC290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219450"/>
          </a:xfrm>
        </p:spPr>
        <p:txBody>
          <a:bodyPr>
            <a:normAutofit fontScale="92500" lnSpcReduction="20000"/>
          </a:bodyPr>
          <a:lstStyle/>
          <a:p>
            <a:r>
              <a:rPr lang="en-US" sz="1200" b="0" i="0" kern="1200" dirty="0">
                <a:solidFill>
                  <a:schemeClr val="tx1"/>
                </a:solidFill>
                <a:latin typeface="+mn-lt"/>
                <a:ea typeface="+mn-ea"/>
                <a:cs typeface="+mn-cs"/>
              </a:rPr>
              <a:t>There are six standard barrel diameters for telescopes. </a:t>
            </a:r>
          </a:p>
          <a:p>
            <a:r>
              <a:rPr lang="en-US" sz="1200" b="1" i="0" kern="1200" dirty="0">
                <a:solidFill>
                  <a:schemeClr val="tx1"/>
                </a:solidFill>
                <a:latin typeface="+mn-lt"/>
                <a:ea typeface="+mn-ea"/>
                <a:cs typeface="+mn-cs"/>
              </a:rPr>
              <a:t>0.965 in.</a:t>
            </a:r>
            <a:r>
              <a:rPr lang="en-US" sz="1200" b="0" i="0" kern="1200" dirty="0">
                <a:solidFill>
                  <a:schemeClr val="tx1"/>
                </a:solidFill>
                <a:latin typeface="+mn-lt"/>
                <a:ea typeface="+mn-ea"/>
                <a:cs typeface="+mn-cs"/>
              </a:rPr>
              <a:t> (24.5 mm) – This is the smallest standard barrel diameter and is usually found in toy store and </a:t>
            </a:r>
            <a:r>
              <a:rPr lang="en-US" sz="1200" b="0" i="0" u="none" strike="noStrike" kern="1200" dirty="0">
                <a:solidFill>
                  <a:schemeClr val="tx1"/>
                </a:solidFill>
                <a:latin typeface="+mn-lt"/>
                <a:ea typeface="+mn-ea"/>
                <a:cs typeface="+mn-cs"/>
                <a:hlinkClick r:id="rId3" tooltip="Shopping mall"/>
              </a:rPr>
              <a:t>shopping mall</a:t>
            </a:r>
            <a:r>
              <a:rPr lang="en-US" sz="1200" b="0" i="0" kern="1200" dirty="0">
                <a:solidFill>
                  <a:schemeClr val="tx1"/>
                </a:solidFill>
                <a:latin typeface="+mn-lt"/>
                <a:ea typeface="+mn-ea"/>
                <a:cs typeface="+mn-cs"/>
              </a:rPr>
              <a:t> retail telescopes. Many of these eyepieces that come with such telescopes are plastic, and some even have plastic lenses. High-end telescope eyepieces with this barrel size are no longer manufactured, but you can still purchase </a:t>
            </a:r>
            <a:r>
              <a:rPr lang="en-US" sz="1200" b="0" i="0" kern="1200" dirty="0" err="1">
                <a:solidFill>
                  <a:schemeClr val="tx1"/>
                </a:solidFill>
                <a:latin typeface="+mn-lt"/>
                <a:ea typeface="+mn-ea"/>
                <a:cs typeface="+mn-cs"/>
              </a:rPr>
              <a:t>Kellner</a:t>
            </a:r>
            <a:r>
              <a:rPr lang="en-US" sz="1200" b="0" i="0" kern="1200" dirty="0">
                <a:solidFill>
                  <a:schemeClr val="tx1"/>
                </a:solidFill>
                <a:latin typeface="+mn-lt"/>
                <a:ea typeface="+mn-ea"/>
                <a:cs typeface="+mn-cs"/>
              </a:rPr>
              <a:t> types.</a:t>
            </a:r>
          </a:p>
          <a:p>
            <a:r>
              <a:rPr lang="en-US" sz="1200" b="1" i="0" kern="1200" dirty="0">
                <a:solidFill>
                  <a:schemeClr val="tx1"/>
                </a:solidFill>
                <a:latin typeface="+mn-lt"/>
                <a:ea typeface="+mn-ea"/>
                <a:cs typeface="+mn-cs"/>
              </a:rPr>
              <a:t>1.25 in.</a:t>
            </a:r>
            <a:r>
              <a:rPr lang="en-US" sz="1200" b="0" i="0" kern="1200" dirty="0">
                <a:solidFill>
                  <a:schemeClr val="tx1"/>
                </a:solidFill>
                <a:latin typeface="+mn-lt"/>
                <a:ea typeface="+mn-ea"/>
                <a:cs typeface="+mn-cs"/>
              </a:rPr>
              <a:t> (31.75 mm) – This is the most popular telescope eyepiece barrel diameter. The practical upper limit on focal lengths for eyepieces with 1.25" barrels is about 32 mm. With longer </a:t>
            </a:r>
            <a:r>
              <a:rPr lang="en-US" sz="1200" b="0" i="0" u="none" strike="noStrike" kern="1200" dirty="0">
                <a:solidFill>
                  <a:schemeClr val="tx1"/>
                </a:solidFill>
                <a:latin typeface="+mn-lt"/>
                <a:ea typeface="+mn-ea"/>
                <a:cs typeface="+mn-cs"/>
                <a:hlinkClick r:id="rId4" tooltip="Focal length"/>
              </a:rPr>
              <a:t>focal lengths</a:t>
            </a:r>
            <a:r>
              <a:rPr lang="en-US" sz="1200" b="0" i="0" kern="1200" dirty="0">
                <a:solidFill>
                  <a:schemeClr val="tx1"/>
                </a:solidFill>
                <a:latin typeface="+mn-lt"/>
                <a:ea typeface="+mn-ea"/>
                <a:cs typeface="+mn-cs"/>
              </a:rPr>
              <a:t>, the edges of the barrel itself intrude into the view limiting its size. With </a:t>
            </a:r>
            <a:r>
              <a:rPr lang="en-US" sz="1200" b="0" i="0" u="none" strike="noStrike" kern="1200" dirty="0">
                <a:solidFill>
                  <a:schemeClr val="tx1"/>
                </a:solidFill>
                <a:latin typeface="+mn-lt"/>
                <a:ea typeface="+mn-ea"/>
                <a:cs typeface="+mn-cs"/>
                <a:hlinkClick r:id="rId4" tooltip="Focal length"/>
              </a:rPr>
              <a:t>focal lengths</a:t>
            </a:r>
            <a:r>
              <a:rPr lang="en-US" sz="1200" b="0" i="0" kern="1200" dirty="0">
                <a:solidFill>
                  <a:schemeClr val="tx1"/>
                </a:solidFill>
                <a:latin typeface="+mn-lt"/>
                <a:ea typeface="+mn-ea"/>
                <a:cs typeface="+mn-cs"/>
              </a:rPr>
              <a:t> longer than 32 mm, the available field of view falls below 50°, which most amateurs consider to be the minimum acceptable width. These barrel sizes are threaded to take 30 mm </a:t>
            </a:r>
            <a:r>
              <a:rPr lang="en-US" sz="1200" b="0" i="0" u="none" strike="noStrike" kern="1200" dirty="0">
                <a:solidFill>
                  <a:schemeClr val="tx1"/>
                </a:solidFill>
                <a:latin typeface="+mn-lt"/>
                <a:ea typeface="+mn-ea"/>
                <a:cs typeface="+mn-cs"/>
                <a:hlinkClick r:id="rId5" tooltip="Photographic filter"/>
              </a:rPr>
              <a:t>filters</a:t>
            </a:r>
            <a:r>
              <a:rPr lang="en-US" sz="1200" b="0" i="0" kern="1200" dirty="0">
                <a:solidFill>
                  <a:schemeClr val="tx1"/>
                </a:solidFill>
                <a:latin typeface="+mn-lt"/>
                <a:ea typeface="+mn-ea"/>
                <a:cs typeface="+mn-cs"/>
              </a:rPr>
              <a:t>.</a:t>
            </a:r>
          </a:p>
          <a:p>
            <a:r>
              <a:rPr lang="en-US" sz="1200" b="1" i="0" kern="1200" dirty="0">
                <a:solidFill>
                  <a:schemeClr val="tx1"/>
                </a:solidFill>
                <a:latin typeface="+mn-lt"/>
                <a:ea typeface="+mn-ea"/>
                <a:cs typeface="+mn-cs"/>
              </a:rPr>
              <a:t>2 in.</a:t>
            </a:r>
            <a:r>
              <a:rPr lang="en-US" sz="1200" b="0" i="0" kern="1200" dirty="0">
                <a:solidFill>
                  <a:schemeClr val="tx1"/>
                </a:solidFill>
                <a:latin typeface="+mn-lt"/>
                <a:ea typeface="+mn-ea"/>
                <a:cs typeface="+mn-cs"/>
              </a:rPr>
              <a:t> (50.8 mm) – The larger barrel size in 2" eyepieces helps alleviate the limit on focal lengths. The upper limit of focal length with 2" eyepieces is about 55 mm. The trade-off is that these eyepieces are usually more expensive, will not fit in some telescopes, and may be heavy enough to tip the telescope. These barrel sizes are threaded to take 48 mm </a:t>
            </a:r>
            <a:r>
              <a:rPr lang="en-US" sz="1200" b="0" i="0" u="none" strike="noStrike" kern="1200" dirty="0">
                <a:solidFill>
                  <a:schemeClr val="tx1"/>
                </a:solidFill>
                <a:latin typeface="+mn-lt"/>
                <a:ea typeface="+mn-ea"/>
                <a:cs typeface="+mn-cs"/>
                <a:hlinkClick r:id="rId5" tooltip="Photographic filter"/>
              </a:rPr>
              <a:t>filters</a:t>
            </a:r>
            <a:r>
              <a:rPr lang="en-US" sz="1200" b="0" i="0" kern="1200" dirty="0">
                <a:solidFill>
                  <a:schemeClr val="tx1"/>
                </a:solidFill>
                <a:latin typeface="+mn-lt"/>
                <a:ea typeface="+mn-ea"/>
                <a:cs typeface="+mn-cs"/>
              </a:rPr>
              <a:t> (or rarely 49 mm).</a:t>
            </a:r>
          </a:p>
          <a:p>
            <a:r>
              <a:rPr lang="en-US" sz="1200" b="1" i="0" kern="1200" dirty="0">
                <a:solidFill>
                  <a:schemeClr val="tx1"/>
                </a:solidFill>
                <a:latin typeface="+mn-lt"/>
                <a:ea typeface="+mn-ea"/>
                <a:cs typeface="+mn-cs"/>
              </a:rPr>
              <a:t>2.7 in.</a:t>
            </a:r>
            <a:r>
              <a:rPr lang="en-US" sz="1200" b="0" i="0" kern="1200" dirty="0">
                <a:solidFill>
                  <a:schemeClr val="tx1"/>
                </a:solidFill>
                <a:latin typeface="+mn-lt"/>
                <a:ea typeface="+mn-ea"/>
                <a:cs typeface="+mn-cs"/>
              </a:rPr>
              <a:t> (68.58 mm) – 2.7" eyepieces are made by a few manufacturers. They allow for slightly larger fields of view. Many high-end focusers now accept these eyepieces.</a:t>
            </a:r>
          </a:p>
          <a:p>
            <a:r>
              <a:rPr lang="en-US" sz="1200" b="1" i="0" kern="1200" dirty="0">
                <a:solidFill>
                  <a:schemeClr val="tx1"/>
                </a:solidFill>
                <a:latin typeface="+mn-lt"/>
                <a:ea typeface="+mn-ea"/>
                <a:cs typeface="+mn-cs"/>
              </a:rPr>
              <a:t>3 in.</a:t>
            </a:r>
            <a:r>
              <a:rPr lang="en-US" sz="1200" b="0" i="0" kern="1200" dirty="0">
                <a:solidFill>
                  <a:schemeClr val="tx1"/>
                </a:solidFill>
                <a:latin typeface="+mn-lt"/>
                <a:ea typeface="+mn-ea"/>
                <a:cs typeface="+mn-cs"/>
              </a:rPr>
              <a:t> (76.2 mm) – The even larger barrel size in 3" eyepieces allows for extreme focal lengths and over 120° field of view eyepieces. The disadvantages are that these eyepieces are somewhat rare, extremely expensive, up to 5 lbs in weight, and that only a few telescopes have focusers large enough to accept them. Their huge weight causes balancing issues in </a:t>
            </a:r>
            <a:r>
              <a:rPr lang="en-US" sz="1200" b="0" i="0" u="none" strike="noStrike" kern="1200" dirty="0">
                <a:solidFill>
                  <a:schemeClr val="tx1"/>
                </a:solidFill>
                <a:latin typeface="+mn-lt"/>
                <a:ea typeface="+mn-ea"/>
                <a:cs typeface="+mn-cs"/>
                <a:hlinkClick r:id="rId6" tooltip="Schmidt-Cassegrain"/>
              </a:rPr>
              <a:t>Schmidt-</a:t>
            </a:r>
            <a:r>
              <a:rPr lang="en-US" sz="1200" b="0" i="0" u="none" strike="noStrike" kern="1200" dirty="0" err="1">
                <a:solidFill>
                  <a:schemeClr val="tx1"/>
                </a:solidFill>
                <a:latin typeface="+mn-lt"/>
                <a:ea typeface="+mn-ea"/>
                <a:cs typeface="+mn-cs"/>
                <a:hlinkClick r:id="rId6" tooltip="Schmidt-Cassegrain"/>
              </a:rPr>
              <a:t>Cassegrains</a:t>
            </a:r>
            <a:r>
              <a:rPr lang="en-US" sz="1200" b="0" i="0" kern="1200" dirty="0">
                <a:solidFill>
                  <a:schemeClr val="tx1"/>
                </a:solidFill>
                <a:latin typeface="+mn-lt"/>
                <a:ea typeface="+mn-ea"/>
                <a:cs typeface="+mn-cs"/>
              </a:rPr>
              <a:t> under 10 inches, refractors under 5 inches, and reflectors under 16 inches. Also, due to their large field stops, without larger secondary mirrors most reflectors and Schmidt-</a:t>
            </a:r>
            <a:r>
              <a:rPr lang="en-US" sz="1200" b="0" i="0" kern="1200" dirty="0" err="1">
                <a:solidFill>
                  <a:schemeClr val="tx1"/>
                </a:solidFill>
                <a:latin typeface="+mn-lt"/>
                <a:ea typeface="+mn-ea"/>
                <a:cs typeface="+mn-cs"/>
              </a:rPr>
              <a:t>Cassegrains</a:t>
            </a:r>
            <a:r>
              <a:rPr lang="en-US" sz="1200" b="0" i="0" kern="1200" dirty="0">
                <a:solidFill>
                  <a:schemeClr val="tx1"/>
                </a:solidFill>
                <a:latin typeface="+mn-lt"/>
                <a:ea typeface="+mn-ea"/>
                <a:cs typeface="+mn-cs"/>
              </a:rPr>
              <a:t> will have severe </a:t>
            </a:r>
            <a:r>
              <a:rPr lang="en-US" sz="1200" b="0" i="0" kern="1200" dirty="0" err="1">
                <a:solidFill>
                  <a:schemeClr val="tx1"/>
                </a:solidFill>
                <a:latin typeface="+mn-lt"/>
                <a:ea typeface="+mn-ea"/>
                <a:cs typeface="+mn-cs"/>
              </a:rPr>
              <a:t>vignetting</a:t>
            </a:r>
            <a:r>
              <a:rPr lang="en-US" sz="1200" b="0" i="0" kern="1200" dirty="0">
                <a:solidFill>
                  <a:schemeClr val="tx1"/>
                </a:solidFill>
                <a:latin typeface="+mn-lt"/>
                <a:ea typeface="+mn-ea"/>
                <a:cs typeface="+mn-cs"/>
              </a:rPr>
              <a:t> with these eyepieces. Makers of these eyepieces include Explore Scientific and Siebert Optics. Telescopes that can accept these eyepieces are made by Explore Scientific and Orion Telescopes and Binoculars.</a:t>
            </a:r>
          </a:p>
          <a:p>
            <a:r>
              <a:rPr lang="en-US" sz="1200" b="1" i="0" kern="1200" dirty="0">
                <a:solidFill>
                  <a:schemeClr val="tx1"/>
                </a:solidFill>
                <a:latin typeface="+mn-lt"/>
                <a:ea typeface="+mn-ea"/>
                <a:cs typeface="+mn-cs"/>
              </a:rPr>
              <a:t>4 in.</a:t>
            </a:r>
            <a:r>
              <a:rPr lang="en-US" sz="1200" b="0" i="0" kern="1200" dirty="0">
                <a:solidFill>
                  <a:schemeClr val="tx1"/>
                </a:solidFill>
                <a:latin typeface="+mn-lt"/>
                <a:ea typeface="+mn-ea"/>
                <a:cs typeface="+mn-cs"/>
              </a:rPr>
              <a:t> (102 mm) – These eyepieces are rare and only commonly used in observatories. They are made by very few manufacturers, and demand for them is low.</a:t>
            </a:r>
          </a:p>
          <a:p>
            <a:endParaRPr lang="en-US" dirty="0"/>
          </a:p>
        </p:txBody>
      </p:sp>
      <p:sp>
        <p:nvSpPr>
          <p:cNvPr id="4" name="Slide Number Placeholder 3"/>
          <p:cNvSpPr>
            <a:spLocks noGrp="1"/>
          </p:cNvSpPr>
          <p:nvPr>
            <p:ph type="sldNum" sz="quarter" idx="10"/>
          </p:nvPr>
        </p:nvSpPr>
        <p:spPr/>
        <p:txBody>
          <a:bodyPr/>
          <a:lstStyle/>
          <a:p>
            <a:fld id="{4FE18475-E848-40A4-9B91-DE387E4AF4B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295650"/>
          </a:xfrm>
        </p:spPr>
        <p:txBody>
          <a:bodyPr>
            <a:normAutofit/>
          </a:bodyPr>
          <a:lstStyle/>
          <a:p>
            <a:r>
              <a:rPr lang="en-US" sz="1400" b="1" dirty="0"/>
              <a:t>A few</a:t>
            </a:r>
            <a:r>
              <a:rPr lang="en-US" sz="1400" dirty="0"/>
              <a:t>. You can observe for a long time with one low-power and one high-power eyepiece, although eventually you will want a few more focal lengths for more magnification options. </a:t>
            </a:r>
          </a:p>
          <a:p>
            <a:endParaRPr lang="en-US" sz="1400" b="1" dirty="0"/>
          </a:p>
          <a:p>
            <a:r>
              <a:rPr lang="en-US" sz="1400" b="1" dirty="0"/>
              <a:t>Avoid the temptation to go all the way to the limits (very low and very high) until after you’ve filled in the middle range</a:t>
            </a:r>
            <a:r>
              <a:rPr lang="en-US" sz="1400" dirty="0"/>
              <a:t>. </a:t>
            </a:r>
          </a:p>
          <a:p>
            <a:r>
              <a:rPr lang="en-US" sz="1400" dirty="0"/>
              <a:t>For example, for an f/10 telescope, a 25mm and a 9mm eyepiece make a good starter set; you can add something around 15mm and perhaps 6mm next.</a:t>
            </a:r>
          </a:p>
          <a:p>
            <a:r>
              <a:rPr lang="en-US" sz="1400" b="1" dirty="0"/>
              <a:t>With a several different eyepieces, you have a better chance of hitting the optimal power for the particular object you are observing</a:t>
            </a:r>
            <a:r>
              <a:rPr lang="en-US" sz="1400" dirty="0"/>
              <a:t>, given the sky conditions at the time. Usually, you’ll want to start out with low power (i.e., long eyepiece focal length, such as 25mm or 30mm) to get the object in the field of view of the telescope. Then you might try a slightly higher-power (shorter focal length, maybe 18mm or 15mm) eyepiece and see if the image looks any better. If it does, swap in an even higher-power eyepiece, etc., until you hit that "sweet spot" where image brightness, image scale, and the amount of visible detail combine to form the most pleasing view.</a:t>
            </a:r>
          </a:p>
          <a:p>
            <a:endParaRPr lang="en-US" dirty="0"/>
          </a:p>
        </p:txBody>
      </p:sp>
      <p:sp>
        <p:nvSpPr>
          <p:cNvPr id="4" name="Slide Number Placeholder 3"/>
          <p:cNvSpPr>
            <a:spLocks noGrp="1"/>
          </p:cNvSpPr>
          <p:nvPr>
            <p:ph type="sldNum" sz="quarter" idx="10"/>
          </p:nvPr>
        </p:nvSpPr>
        <p:spPr/>
        <p:txBody>
          <a:bodyPr/>
          <a:lstStyle/>
          <a:p>
            <a:fld id="{4DC49C76-C7AB-45F4-945A-60A348AC290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b="0" i="0" kern="1200" dirty="0">
                <a:solidFill>
                  <a:schemeClr val="tx1"/>
                </a:solidFill>
                <a:latin typeface="+mn-lt"/>
                <a:ea typeface="+mn-ea"/>
                <a:cs typeface="+mn-cs"/>
              </a:rPr>
              <a:t> </a:t>
            </a:r>
            <a:r>
              <a:rPr lang="en-US" sz="1400" b="0" i="0" kern="1200" dirty="0">
                <a:solidFill>
                  <a:schemeClr val="tx1"/>
                </a:solidFill>
                <a:latin typeface="+mn-lt"/>
                <a:ea typeface="+mn-ea"/>
                <a:cs typeface="+mn-cs"/>
              </a:rPr>
              <a:t>A </a:t>
            </a:r>
            <a:r>
              <a:rPr lang="en-US" sz="1400" b="1" i="0" kern="1200" dirty="0">
                <a:solidFill>
                  <a:schemeClr val="tx1"/>
                </a:solidFill>
                <a:latin typeface="+mn-lt"/>
                <a:ea typeface="+mn-ea"/>
                <a:cs typeface="+mn-cs"/>
              </a:rPr>
              <a:t>Barlow lens</a:t>
            </a:r>
            <a:r>
              <a:rPr lang="en-US" sz="1400" b="0" i="0" kern="1200" dirty="0">
                <a:solidFill>
                  <a:schemeClr val="tx1"/>
                </a:solidFill>
                <a:latin typeface="+mn-lt"/>
                <a:ea typeface="+mn-ea"/>
                <a:cs typeface="+mn-cs"/>
              </a:rPr>
              <a:t> may be placed immediately before an </a:t>
            </a:r>
            <a:r>
              <a:rPr lang="en-US" sz="1400" b="0" i="0" u="sng" kern="1200" dirty="0">
                <a:solidFill>
                  <a:schemeClr val="tx1"/>
                </a:solidFill>
                <a:latin typeface="+mn-lt"/>
                <a:ea typeface="+mn-ea"/>
                <a:cs typeface="+mn-cs"/>
                <a:hlinkClick r:id="rId3"/>
              </a:rPr>
              <a:t>eyepiece</a:t>
            </a:r>
            <a:r>
              <a:rPr lang="en-US" sz="1400" b="0" i="0" kern="1200" dirty="0">
                <a:solidFill>
                  <a:schemeClr val="tx1"/>
                </a:solidFill>
                <a:latin typeface="+mn-lt"/>
                <a:ea typeface="+mn-ea"/>
                <a:cs typeface="+mn-cs"/>
              </a:rPr>
              <a:t> to effectively increasing the magnification of the image. </a:t>
            </a:r>
          </a:p>
          <a:p>
            <a:endParaRPr lang="en-US" sz="1400" b="0" i="0" kern="1200" dirty="0">
              <a:solidFill>
                <a:schemeClr val="tx1"/>
              </a:solidFill>
              <a:latin typeface="+mn-lt"/>
              <a:ea typeface="+mn-ea"/>
              <a:cs typeface="+mn-cs"/>
            </a:endParaRPr>
          </a:p>
          <a:p>
            <a:r>
              <a:rPr lang="en-US" sz="1400" b="0" i="0" kern="1200" dirty="0">
                <a:solidFill>
                  <a:schemeClr val="tx1"/>
                </a:solidFill>
                <a:latin typeface="+mn-lt"/>
                <a:ea typeface="+mn-ea"/>
                <a:cs typeface="+mn-cs"/>
              </a:rPr>
              <a:t>Most commonly, Barlow lenses are 2x or 3x, but adjustable </a:t>
            </a:r>
            <a:r>
              <a:rPr lang="en-US" sz="1400" b="0" i="0" kern="1200" dirty="0" err="1">
                <a:solidFill>
                  <a:schemeClr val="tx1"/>
                </a:solidFill>
                <a:latin typeface="+mn-lt"/>
                <a:ea typeface="+mn-ea"/>
                <a:cs typeface="+mn-cs"/>
              </a:rPr>
              <a:t>Barlows</a:t>
            </a:r>
            <a:r>
              <a:rPr lang="en-US" sz="1400" b="0" i="0" kern="1200" dirty="0">
                <a:solidFill>
                  <a:schemeClr val="tx1"/>
                </a:solidFill>
                <a:latin typeface="+mn-lt"/>
                <a:ea typeface="+mn-ea"/>
                <a:cs typeface="+mn-cs"/>
              </a:rPr>
              <a:t> are also available. </a:t>
            </a:r>
          </a:p>
          <a:p>
            <a:r>
              <a:rPr lang="en-US" sz="1400" b="0" i="0" kern="1200" dirty="0">
                <a:solidFill>
                  <a:schemeClr val="tx1"/>
                </a:solidFill>
                <a:latin typeface="+mn-lt"/>
                <a:ea typeface="+mn-ea"/>
                <a:cs typeface="+mn-cs"/>
              </a:rPr>
              <a:t>A common misconception is that higher magnification equates to a higher-quality image. However, in practice, the quality of the image generally depends on the quality of the optics (lenses) and viewing conditions, not on magnification.</a:t>
            </a:r>
          </a:p>
          <a:p>
            <a:endParaRPr lang="en-US" sz="14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To gain the maximum benefit from the </a:t>
            </a:r>
            <a:r>
              <a:rPr lang="en-US" sz="1400" dirty="0" err="1"/>
              <a:t>barlow</a:t>
            </a:r>
            <a:r>
              <a:rPr lang="en-US" sz="1400" dirty="0"/>
              <a:t>, </a:t>
            </a:r>
            <a:r>
              <a:rPr lang="en-US" sz="1400" b="1" dirty="0"/>
              <a:t>choose eyepiece focal lengths that are not multiples of each other</a:t>
            </a:r>
            <a:r>
              <a:rPr lang="en-US" sz="1400" dirty="0"/>
              <a:t>. In other words, if you have eyepieces of 25mm, 12.5mm, and 6mm — multiples of 2 — then a 2x </a:t>
            </a:r>
            <a:r>
              <a:rPr lang="en-US" sz="1400" dirty="0" err="1"/>
              <a:t>barlow</a:t>
            </a:r>
            <a:r>
              <a:rPr lang="en-US" sz="1400" dirty="0"/>
              <a:t> won’t provide much in the way of additional magnifications. But if your eyepieces are 25mm, 15mm, and 10mm, then use of the 2x </a:t>
            </a:r>
            <a:r>
              <a:rPr lang="en-US" sz="1400" dirty="0" err="1"/>
              <a:t>barlow</a:t>
            </a:r>
            <a:r>
              <a:rPr lang="en-US" sz="1400" dirty="0"/>
              <a:t> with each, respectively, will provide 12.5mm, 7.5mm, and 5mm effective focal lengths — just like having three additional (and different!) eyepieces.</a:t>
            </a:r>
          </a:p>
          <a:p>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C49C76-C7AB-45F4-945A-60A348AC290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1" dirty="0"/>
          </a:p>
          <a:p>
            <a:r>
              <a:rPr lang="en-US" sz="1800" b="1" dirty="0"/>
              <a:t>Some of the more popular colors</a:t>
            </a:r>
          </a:p>
        </p:txBody>
      </p:sp>
      <p:sp>
        <p:nvSpPr>
          <p:cNvPr id="4" name="Slide Number Placeholder 3"/>
          <p:cNvSpPr>
            <a:spLocks noGrp="1"/>
          </p:cNvSpPr>
          <p:nvPr>
            <p:ph type="sldNum" sz="quarter" idx="10"/>
          </p:nvPr>
        </p:nvSpPr>
        <p:spPr/>
        <p:txBody>
          <a:bodyPr/>
          <a:lstStyle/>
          <a:p>
            <a:fld id="{4FE18475-E848-40A4-9B91-DE387E4AF4B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sz="1600" b="1" dirty="0"/>
              <a:t>A handy chart for what filters work best for what objects</a:t>
            </a:r>
          </a:p>
        </p:txBody>
      </p:sp>
      <p:sp>
        <p:nvSpPr>
          <p:cNvPr id="4" name="Slide Number Placeholder 3"/>
          <p:cNvSpPr>
            <a:spLocks noGrp="1"/>
          </p:cNvSpPr>
          <p:nvPr>
            <p:ph type="sldNum" sz="quarter" idx="10"/>
          </p:nvPr>
        </p:nvSpPr>
        <p:spPr/>
        <p:txBody>
          <a:bodyPr/>
          <a:lstStyle/>
          <a:p>
            <a:fld id="{4FE18475-E848-40A4-9B91-DE387E4AF4B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448050"/>
          </a:xfrm>
        </p:spPr>
        <p:txBody>
          <a:bodyPr>
            <a:normAutofit lnSpcReduction="10000"/>
          </a:bodyPr>
          <a:lstStyle/>
          <a:p>
            <a:r>
              <a:rPr lang="en-US" sz="1400" b="1" dirty="0"/>
              <a:t>Filter Wheel</a:t>
            </a:r>
          </a:p>
          <a:p>
            <a:endParaRPr lang="en-US" sz="1400" b="1" dirty="0"/>
          </a:p>
          <a:p>
            <a:r>
              <a:rPr lang="en-US" sz="1400" b="1" dirty="0"/>
              <a:t>Illuminated Eyepiece</a:t>
            </a:r>
            <a:r>
              <a:rPr lang="en-US" sz="1400" dirty="0"/>
              <a:t>: </a:t>
            </a:r>
            <a:r>
              <a:rPr lang="en-US" sz="1400" dirty="0" err="1"/>
              <a:t>Reticle</a:t>
            </a:r>
            <a:r>
              <a:rPr lang="en-US" sz="1400" dirty="0"/>
              <a:t> crosshair or polar finder pattern</a:t>
            </a:r>
          </a:p>
          <a:p>
            <a:endParaRPr lang="en-US" sz="1400" dirty="0"/>
          </a:p>
          <a:p>
            <a:r>
              <a:rPr lang="en-US" sz="1400" b="1" dirty="0"/>
              <a:t>Zoom Eyepiece: </a:t>
            </a:r>
            <a:r>
              <a:rPr lang="en-US" sz="1400" b="0" dirty="0"/>
              <a:t>Usually in 1.25” barrel and 8mm – 24mm range</a:t>
            </a:r>
          </a:p>
          <a:p>
            <a:endParaRPr lang="en-US" sz="1400" b="0" dirty="0"/>
          </a:p>
          <a:p>
            <a:r>
              <a:rPr lang="en-US" sz="1400" b="1" dirty="0" err="1"/>
              <a:t>Bioviewer</a:t>
            </a:r>
            <a:r>
              <a:rPr lang="en-US" sz="1400" b="0" dirty="0"/>
              <a:t>:</a:t>
            </a:r>
            <a:r>
              <a:rPr lang="en-US" sz="1400" b="0" baseline="0" dirty="0"/>
              <a:t>  Gives depth of field perspective. But, needs pair of matching eyepieces and is heavy and expensive</a:t>
            </a:r>
          </a:p>
          <a:p>
            <a:endParaRPr lang="en-US" sz="1400" b="0" baseline="0" dirty="0"/>
          </a:p>
          <a:p>
            <a:r>
              <a:rPr lang="en-US" sz="1400" b="1" baseline="0" dirty="0"/>
              <a:t>Prime Focus adapter</a:t>
            </a:r>
            <a:r>
              <a:rPr lang="en-US" sz="1400" b="0" baseline="0" dirty="0"/>
              <a:t>: Camera replaces eyepiece. Can also do Eyepiece projection photography with different adapters or eyepieces with camera threads on the end (</a:t>
            </a:r>
            <a:r>
              <a:rPr lang="en-US" sz="1400" b="0" baseline="0" dirty="0" err="1"/>
              <a:t>Celestron</a:t>
            </a:r>
            <a:r>
              <a:rPr lang="en-US" sz="1400" b="0" baseline="0" dirty="0"/>
              <a:t> </a:t>
            </a:r>
            <a:r>
              <a:rPr lang="en-US" sz="1400" b="0" baseline="0" dirty="0" err="1"/>
              <a:t>Ultima</a:t>
            </a:r>
            <a:r>
              <a:rPr lang="en-US" sz="1400" b="0" baseline="0" dirty="0"/>
              <a:t> Duo)</a:t>
            </a:r>
          </a:p>
          <a:p>
            <a:endParaRPr lang="en-US" sz="1400" b="0" baseline="0" dirty="0"/>
          </a:p>
          <a:p>
            <a:r>
              <a:rPr lang="en-US" sz="1400" b="1" baseline="0" dirty="0"/>
              <a:t>Focal Reducer/Field </a:t>
            </a:r>
            <a:r>
              <a:rPr lang="en-US" sz="1400" b="1" baseline="0" dirty="0" err="1"/>
              <a:t>Flatner</a:t>
            </a:r>
            <a:r>
              <a:rPr lang="en-US" sz="1400" b="0" baseline="0" dirty="0"/>
              <a:t>: Primarily for photography. Shortens exposure time and corrects for normal “edge of field” distortions. Available for both short </a:t>
            </a:r>
            <a:r>
              <a:rPr lang="en-US" sz="1400" b="0" baseline="0" dirty="0">
                <a:solidFill>
                  <a:schemeClr val="tx1"/>
                </a:solidFill>
              </a:rPr>
              <a:t>FL</a:t>
            </a:r>
            <a:r>
              <a:rPr lang="en-US" sz="1400" b="0" baseline="0" dirty="0"/>
              <a:t> refractors and SCTs</a:t>
            </a:r>
          </a:p>
          <a:p>
            <a:endParaRPr lang="en-US" sz="1400" b="0" baseline="0" dirty="0"/>
          </a:p>
          <a:p>
            <a:r>
              <a:rPr lang="en-US" sz="1400" b="1" baseline="0" dirty="0"/>
              <a:t>Specialty Filters: </a:t>
            </a:r>
            <a:r>
              <a:rPr lang="en-US" sz="1400" b="0" baseline="0" dirty="0" err="1"/>
              <a:t>Skyglow</a:t>
            </a:r>
            <a:r>
              <a:rPr lang="en-US" sz="1400" b="0" baseline="0" dirty="0"/>
              <a:t>, Nebula, Oxygen III, Polarizing, Hydrogen Beta, Ultra Block, Narrow Band, Ultra High Contrast (UHC), Ultra Block, Broadband………….</a:t>
            </a:r>
            <a:endParaRPr lang="en-US" sz="1400" b="1" dirty="0"/>
          </a:p>
        </p:txBody>
      </p:sp>
      <p:sp>
        <p:nvSpPr>
          <p:cNvPr id="4" name="Slide Number Placeholder 3"/>
          <p:cNvSpPr>
            <a:spLocks noGrp="1"/>
          </p:cNvSpPr>
          <p:nvPr>
            <p:ph type="sldNum" sz="quarter" idx="10"/>
          </p:nvPr>
        </p:nvSpPr>
        <p:spPr/>
        <p:txBody>
          <a:bodyPr/>
          <a:lstStyle/>
          <a:p>
            <a:fld id="{4FE18475-E848-40A4-9B91-DE387E4AF4B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18475-E848-40A4-9B91-DE387E4AF4B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18475-E848-40A4-9B91-DE387E4AF4BA}"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t>Telescope: </a:t>
            </a:r>
            <a:r>
              <a:rPr lang="en-US" sz="1800" b="0" dirty="0"/>
              <a:t>Reflector</a:t>
            </a:r>
            <a:r>
              <a:rPr lang="en-US" sz="1800" b="0" baseline="0" dirty="0"/>
              <a:t> –  SCT or Newtonian - Refractor – F4 or F10  etc.</a:t>
            </a:r>
          </a:p>
          <a:p>
            <a:endParaRPr lang="en-US" sz="1800" b="0" baseline="0" dirty="0"/>
          </a:p>
          <a:p>
            <a:r>
              <a:rPr lang="en-US" sz="1800" b="1" baseline="0" dirty="0"/>
              <a:t>Eyes:  </a:t>
            </a:r>
            <a:r>
              <a:rPr lang="en-US" sz="1800" b="0" baseline="0" dirty="0"/>
              <a:t>Age affects exit pupil – Glasses?</a:t>
            </a:r>
          </a:p>
          <a:p>
            <a:endParaRPr lang="en-US" sz="1800" b="0" baseline="0" dirty="0"/>
          </a:p>
          <a:p>
            <a:r>
              <a:rPr lang="en-US" sz="1800" b="1" baseline="0" dirty="0"/>
              <a:t>Use: </a:t>
            </a:r>
            <a:r>
              <a:rPr lang="en-US" sz="1800" b="0" baseline="0" dirty="0"/>
              <a:t>High power for planets – Low power for nebula – aren’t sure</a:t>
            </a:r>
          </a:p>
          <a:p>
            <a:endParaRPr lang="en-US" sz="1800" b="0" baseline="0" dirty="0"/>
          </a:p>
          <a:p>
            <a:r>
              <a:rPr lang="en-US" sz="1800" b="1" baseline="0" dirty="0"/>
              <a:t>Wallet: </a:t>
            </a:r>
            <a:r>
              <a:rPr lang="en-US" sz="1800" b="0" baseline="0" dirty="0"/>
              <a:t> $$$ to spend  Range from $10 - $1000</a:t>
            </a:r>
            <a:endParaRPr lang="en-US" sz="1800" b="1" dirty="0"/>
          </a:p>
        </p:txBody>
      </p:sp>
      <p:sp>
        <p:nvSpPr>
          <p:cNvPr id="4" name="Slide Number Placeholder 3"/>
          <p:cNvSpPr>
            <a:spLocks noGrp="1"/>
          </p:cNvSpPr>
          <p:nvPr>
            <p:ph type="sldNum" sz="quarter" idx="10"/>
          </p:nvPr>
        </p:nvSpPr>
        <p:spPr/>
        <p:txBody>
          <a:bodyPr/>
          <a:lstStyle/>
          <a:p>
            <a:fld id="{4FE18475-E848-40A4-9B91-DE387E4AF4B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9400" y="533400"/>
            <a:ext cx="3429000" cy="2571750"/>
          </a:xfrm>
        </p:spPr>
      </p:sp>
      <p:sp>
        <p:nvSpPr>
          <p:cNvPr id="3" name="Notes Placeholder 2"/>
          <p:cNvSpPr>
            <a:spLocks noGrp="1"/>
          </p:cNvSpPr>
          <p:nvPr>
            <p:ph type="body" idx="1"/>
          </p:nvPr>
        </p:nvSpPr>
        <p:spPr/>
        <p:txBody>
          <a:bodyPr>
            <a:normAutofit/>
          </a:bodyPr>
          <a:lstStyle/>
          <a:p>
            <a:r>
              <a:rPr lang="en-US" sz="1600" b="1" dirty="0"/>
              <a:t>FOCAL LENGTH </a:t>
            </a:r>
            <a:r>
              <a:rPr lang="en-US" sz="1600" dirty="0"/>
              <a:t>– Determines</a:t>
            </a:r>
            <a:r>
              <a:rPr lang="en-US" sz="1600" baseline="0" dirty="0"/>
              <a:t> the magnification</a:t>
            </a:r>
          </a:p>
          <a:p>
            <a:endParaRPr lang="en-US" sz="1600" baseline="0" dirty="0"/>
          </a:p>
          <a:p>
            <a:r>
              <a:rPr lang="en-US" sz="1600" b="1" dirty="0"/>
              <a:t>FIELD OF VIEW </a:t>
            </a:r>
            <a:r>
              <a:rPr lang="en-US" sz="1600" dirty="0"/>
              <a:t>- describes the area of a target that can be seen </a:t>
            </a:r>
          </a:p>
          <a:p>
            <a:endParaRPr lang="en-US" sz="1600" b="1" u="sng" dirty="0"/>
          </a:p>
          <a:p>
            <a:pPr lvl="0" eaLnBrk="0" fontAlgn="base" hangingPunct="0">
              <a:spcBef>
                <a:spcPct val="0"/>
              </a:spcBef>
              <a:spcAft>
                <a:spcPct val="0"/>
              </a:spcAft>
            </a:pPr>
            <a:r>
              <a:rPr lang="en-US" sz="1600" b="1" dirty="0">
                <a:solidFill>
                  <a:srgbClr val="222222"/>
                </a:solidFill>
                <a:latin typeface="Arial" pitchFamily="34" charset="0"/>
                <a:cs typeface="Arial" pitchFamily="34" charset="0"/>
              </a:rPr>
              <a:t>Actual field of view - </a:t>
            </a:r>
            <a:r>
              <a:rPr lang="en-US" sz="1600" dirty="0">
                <a:solidFill>
                  <a:srgbClr val="222222"/>
                </a:solidFill>
                <a:latin typeface="Arial" pitchFamily="34" charset="0"/>
                <a:cs typeface="Arial" pitchFamily="34" charset="0"/>
              </a:rPr>
              <a:t>The angular size of the </a:t>
            </a:r>
            <a:r>
              <a:rPr lang="en-US" sz="1600" b="1" u="sng" dirty="0">
                <a:solidFill>
                  <a:srgbClr val="222222"/>
                </a:solidFill>
                <a:cs typeface="Arial" pitchFamily="34" charset="0"/>
              </a:rPr>
              <a:t>amount of sky that can be seen </a:t>
            </a:r>
          </a:p>
          <a:p>
            <a:pPr lvl="0" eaLnBrk="0" fontAlgn="base" hangingPunct="0">
              <a:spcBef>
                <a:spcPct val="0"/>
              </a:spcBef>
              <a:spcAft>
                <a:spcPct val="0"/>
              </a:spcAft>
            </a:pPr>
            <a:endParaRPr lang="en-US" sz="1600" b="1" u="sng" dirty="0">
              <a:solidFill>
                <a:srgbClr val="222222"/>
              </a:solidFill>
              <a:cs typeface="Arial" pitchFamily="34" charset="0"/>
            </a:endParaRPr>
          </a:p>
          <a:p>
            <a:pPr lvl="0" eaLnBrk="0" fontAlgn="base" hangingPunct="0">
              <a:spcBef>
                <a:spcPct val="0"/>
              </a:spcBef>
              <a:spcAft>
                <a:spcPct val="0"/>
              </a:spcAft>
            </a:pPr>
            <a:r>
              <a:rPr lang="en-US" sz="1600" b="1" dirty="0">
                <a:solidFill>
                  <a:srgbClr val="222222"/>
                </a:solidFill>
                <a:latin typeface="Arial" pitchFamily="34" charset="0"/>
                <a:cs typeface="Arial" pitchFamily="34" charset="0"/>
              </a:rPr>
              <a:t>Apparent field of view - </a:t>
            </a:r>
            <a:r>
              <a:rPr lang="en-US" sz="1600" dirty="0">
                <a:solidFill>
                  <a:srgbClr val="222222"/>
                </a:solidFill>
                <a:latin typeface="Arial" pitchFamily="34" charset="0"/>
                <a:cs typeface="Arial" pitchFamily="34" charset="0"/>
              </a:rPr>
              <a:t>this is a measure of the </a:t>
            </a:r>
            <a:r>
              <a:rPr lang="en-US" sz="1600" b="1" u="sng" dirty="0">
                <a:solidFill>
                  <a:srgbClr val="222222"/>
                </a:solidFill>
                <a:cs typeface="Arial" pitchFamily="34" charset="0"/>
              </a:rPr>
              <a:t>angular size of the image </a:t>
            </a:r>
            <a:endParaRPr lang="en-US" sz="1600" dirty="0"/>
          </a:p>
        </p:txBody>
      </p:sp>
      <p:sp>
        <p:nvSpPr>
          <p:cNvPr id="4" name="Slide Number Placeholder 3"/>
          <p:cNvSpPr>
            <a:spLocks noGrp="1"/>
          </p:cNvSpPr>
          <p:nvPr>
            <p:ph type="sldNum" sz="quarter" idx="10"/>
          </p:nvPr>
        </p:nvSpPr>
        <p:spPr/>
        <p:txBody>
          <a:bodyPr/>
          <a:lstStyle/>
          <a:p>
            <a:fld id="{4FE18475-E848-40A4-9B91-DE387E4AF4B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u="sng" dirty="0"/>
              <a:t>Left image </a:t>
            </a:r>
            <a:r>
              <a:rPr lang="en-US" sz="1600" dirty="0"/>
              <a:t>shows image through an eyepiece with a narrow apparent field of view. </a:t>
            </a:r>
          </a:p>
          <a:p>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prstClr val="black"/>
                </a:solidFill>
              </a:rPr>
              <a:t>Center image </a:t>
            </a:r>
            <a:r>
              <a:rPr lang="en-US" sz="1600" dirty="0">
                <a:solidFill>
                  <a:prstClr val="black"/>
                </a:solidFill>
              </a:rPr>
              <a:t>shows image through an eyepiece of the same focal length but wider apparent field of view, and how the image is larger and shows a greater area.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prstClr val="black"/>
                </a:solidFill>
              </a:rPr>
              <a:t>Right image </a:t>
            </a:r>
            <a:r>
              <a:rPr lang="en-US" sz="1600" dirty="0">
                <a:solidFill>
                  <a:prstClr val="black"/>
                </a:solidFill>
              </a:rPr>
              <a:t>shows image with the same apparent field of view as the center image, but shorter focal length giving greater magnification. The result is the same true field of view as the first image but at greater magnification.</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4FE18475-E848-40A4-9B91-DE387E4AF4B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A larger eye relief means that the optimum position is farther from the eyepiece, making it easier to view an image. However, if the eye relief is too large it can be uncomfortable to hold the eye in the correct position for an extended period of time, for which reason some eyepieces with long eye relief have cups behind the eye lens to aid the observer in maintaining the correct observing position. </a:t>
            </a:r>
            <a:r>
              <a:rPr lang="en-US" sz="1400" b="1" dirty="0"/>
              <a:t>The eye pupil should coincide with the </a:t>
            </a:r>
            <a:r>
              <a:rPr lang="en-US" sz="1400" b="1" dirty="0">
                <a:hlinkClick r:id="rId3" tooltip="Exit pupil"/>
              </a:rPr>
              <a:t>exit pupil</a:t>
            </a:r>
            <a:r>
              <a:rPr lang="en-US" sz="1400" b="1" dirty="0"/>
              <a:t>.</a:t>
            </a:r>
          </a:p>
          <a:p>
            <a:endParaRPr lang="en-US" sz="1400" dirty="0"/>
          </a:p>
          <a:p>
            <a:r>
              <a:rPr lang="en-US" sz="1400" dirty="0"/>
              <a:t>Eye relief typically ranges from about 2 mm to 20 mm. Long focal-length eyepieces usually have ample eye relief, but short focal-length eyepieces are more problematic. Until recently, and still quite commonly, eyepieces of a short-focal length have had a short eye relief. Good design guidelines suggest </a:t>
            </a:r>
            <a:r>
              <a:rPr lang="en-US" sz="1400" b="1" dirty="0"/>
              <a:t>a minimum of 5–6 mm to accommodate the eyelashes of the observer to avoid discomfort</a:t>
            </a:r>
            <a:r>
              <a:rPr lang="en-US" sz="1400" dirty="0"/>
              <a:t>. Modern designs can correct for this, and viewing at high power becomes more comfortable. This is especially the case for</a:t>
            </a:r>
            <a:r>
              <a:rPr lang="en-US" sz="1400" b="1" dirty="0"/>
              <a:t> glasses wearers, who may need up to 20 mm of eye relief to accommodate their glasses</a:t>
            </a:r>
            <a:r>
              <a:rPr lang="en-US" sz="1400" dirty="0"/>
              <a:t>.</a:t>
            </a:r>
          </a:p>
          <a:p>
            <a:endParaRPr lang="en-US" dirty="0"/>
          </a:p>
        </p:txBody>
      </p:sp>
      <p:sp>
        <p:nvSpPr>
          <p:cNvPr id="4" name="Slide Number Placeholder 3"/>
          <p:cNvSpPr>
            <a:spLocks noGrp="1"/>
          </p:cNvSpPr>
          <p:nvPr>
            <p:ph type="sldNum" sz="quarter" idx="10"/>
          </p:nvPr>
        </p:nvSpPr>
        <p:spPr/>
        <p:txBody>
          <a:bodyPr/>
          <a:lstStyle/>
          <a:p>
            <a:fld id="{C3D34410-DFA2-4A34-B8A7-988B4776FE9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18475-E848-40A4-9B91-DE387E4AF4B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powers at which a telescope will work well depend on its aperture. A larger telescope gathers more light and captures a broader </a:t>
            </a:r>
            <a:r>
              <a:rPr lang="en-US" dirty="0" err="1"/>
              <a:t>wavefront</a:t>
            </a:r>
            <a:r>
              <a:rPr lang="en-US" dirty="0"/>
              <a:t>, giving sharper images. One handy way to classify powers is in terms of "power per inch" of aperture. For example, 80x on an 8"-aperture telescope is 10 power per inch. Another way is to go by the size of the </a:t>
            </a:r>
            <a:r>
              <a:rPr lang="en-US" i="1" dirty="0"/>
              <a:t>exit pupil </a:t>
            </a:r>
            <a:r>
              <a:rPr lang="en-US" dirty="0"/>
              <a:t>(the bundle of light rays coming out of the eyepiece). Exit pupil size in inches is the reciprocal of power per inch. More commonly, exit pupil size is calculated in millimeters using these formulas: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0" kern="1200" dirty="0">
                <a:solidFill>
                  <a:schemeClr val="tx1"/>
                </a:solidFill>
                <a:latin typeface="+mn-lt"/>
                <a:ea typeface="+mn-ea"/>
                <a:cs typeface="+mn-cs"/>
              </a:rPr>
              <a:t>The exit pupil must be smaller than the pupil of your eye, or else some of the light rays will not make it into the pupil (light will be wasted). A young person’s fully dark-adapted eyes may have 7mm-wide pupils. As you age, maximum pupil diameter decreases. For middle-aged adults, the practical maximum is more like 5mm.</a:t>
            </a:r>
          </a:p>
          <a:p>
            <a:endParaRPr lang="en-US" sz="1200" b="1" i="0" kern="1200" dirty="0">
              <a:solidFill>
                <a:schemeClr val="tx1"/>
              </a:solidFill>
              <a:latin typeface="+mn-lt"/>
              <a:ea typeface="+mn-ea"/>
              <a:cs typeface="+mn-cs"/>
            </a:endParaRPr>
          </a:p>
          <a:p>
            <a:r>
              <a:rPr lang="en-US" sz="1200" b="0" i="0" kern="1200" dirty="0">
                <a:solidFill>
                  <a:schemeClr val="tx1"/>
                </a:solidFill>
                <a:latin typeface="+mn-lt"/>
                <a:ea typeface="+mn-ea"/>
                <a:cs typeface="+mn-cs"/>
              </a:rPr>
              <a:t>At the other end of the scale, at </a:t>
            </a:r>
            <a:r>
              <a:rPr lang="en-US" sz="1200" b="1" i="0" kern="1200" dirty="0">
                <a:solidFill>
                  <a:schemeClr val="tx1"/>
                </a:solidFill>
                <a:latin typeface="+mn-lt"/>
                <a:ea typeface="+mn-ea"/>
                <a:cs typeface="+mn-cs"/>
              </a:rPr>
              <a:t>magnifications that yield an exit pupil in the range of 0.5mm to 1.0mm, empty magnification begins to set in</a:t>
            </a:r>
            <a:r>
              <a:rPr lang="en-US" sz="1200" b="0" i="0" kern="1200" dirty="0">
                <a:solidFill>
                  <a:schemeClr val="tx1"/>
                </a:solidFill>
                <a:latin typeface="+mn-lt"/>
                <a:ea typeface="+mn-ea"/>
                <a:cs typeface="+mn-cs"/>
              </a:rPr>
              <a:t>, depending on the quality of your telescope and your eyes. In other words, this much magnification really starts to degrade the image you see. </a:t>
            </a:r>
          </a:p>
          <a:p>
            <a:endParaRPr lang="en-US" sz="1200" b="0" i="0" kern="1200" dirty="0">
              <a:solidFill>
                <a:schemeClr val="tx1"/>
              </a:solidFill>
              <a:latin typeface="+mn-lt"/>
              <a:ea typeface="+mn-ea"/>
              <a:cs typeface="+mn-cs"/>
            </a:endParaRPr>
          </a:p>
          <a:p>
            <a:r>
              <a:rPr lang="en-US" sz="1200" b="1" i="0" kern="1200" dirty="0">
                <a:solidFill>
                  <a:schemeClr val="tx1"/>
                </a:solidFill>
                <a:latin typeface="+mn-lt"/>
                <a:ea typeface="+mn-ea"/>
                <a:cs typeface="+mn-cs"/>
              </a:rPr>
              <a:t>Wearing eyeglasses: </a:t>
            </a:r>
            <a:r>
              <a:rPr lang="en-US" sz="1200" b="0" i="0" kern="1200" dirty="0">
                <a:solidFill>
                  <a:schemeClr val="tx1"/>
                </a:solidFill>
                <a:latin typeface="+mn-lt"/>
                <a:ea typeface="+mn-ea"/>
                <a:cs typeface="+mn-cs"/>
              </a:rPr>
              <a:t>When observing, you can usually leave your glasses off if you are farsighted (can’t focus on nearby objects) or nearsighted (can’t focus on distant objects). Most telescope focusers can compensate for these problems. With astigmatism, you can leave your glasses off at high powers (unless your astigmatism is severe), since astigmatism shows up primarily at the periphery of your cornea, and most high power observing involves examining small objects in the center of the field. At low powers, leave your glasses on if you have astigmatism.</a:t>
            </a:r>
          </a:p>
          <a:p>
            <a:endParaRPr lang="en-US" dirty="0"/>
          </a:p>
        </p:txBody>
      </p:sp>
      <p:sp>
        <p:nvSpPr>
          <p:cNvPr id="4" name="Slide Number Placeholder 3"/>
          <p:cNvSpPr>
            <a:spLocks noGrp="1"/>
          </p:cNvSpPr>
          <p:nvPr>
            <p:ph type="sldNum" sz="quarter" idx="10"/>
          </p:nvPr>
        </p:nvSpPr>
        <p:spPr/>
        <p:txBody>
          <a:bodyPr/>
          <a:lstStyle/>
          <a:p>
            <a:fld id="{4DC49C76-C7AB-45F4-945A-60A348AC290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8600" y="457200"/>
            <a:ext cx="8763000" cy="6096000"/>
          </a:xfrm>
        </p:spPr>
        <p:txBody>
          <a:bodyPr>
            <a:normAutofit fontScale="25000" lnSpcReduction="20000"/>
          </a:bodyPr>
          <a:lstStyle/>
          <a:p>
            <a:r>
              <a:rPr lang="en-US" sz="4000" b="1" dirty="0"/>
              <a:t>Galilean: </a:t>
            </a:r>
            <a:r>
              <a:rPr lang="en-US" sz="4000" dirty="0"/>
              <a:t>A “Negative” lens. Netherlands in 1608. U</a:t>
            </a:r>
            <a:r>
              <a:rPr lang="en-US" sz="4000" b="0" i="0" kern="1200" dirty="0">
                <a:solidFill>
                  <a:schemeClr val="tx1"/>
                </a:solidFill>
                <a:latin typeface="+mn-lt"/>
                <a:ea typeface="+mn-ea"/>
                <a:cs typeface="+mn-cs"/>
              </a:rPr>
              <a:t>sed in </a:t>
            </a:r>
            <a:r>
              <a:rPr lang="en-US" sz="4000" b="0" i="0" u="none" strike="noStrike" kern="1200" dirty="0">
                <a:solidFill>
                  <a:schemeClr val="tx1"/>
                </a:solidFill>
                <a:latin typeface="+mn-lt"/>
                <a:ea typeface="+mn-ea"/>
                <a:cs typeface="+mn-cs"/>
                <a:hlinkClick r:id="rId3" tooltip="Galileo Galilei"/>
              </a:rPr>
              <a:t>Galileo </a:t>
            </a:r>
            <a:r>
              <a:rPr lang="en-US" sz="4000" b="0" i="0" u="none" strike="noStrike" kern="1200" dirty="0" err="1">
                <a:solidFill>
                  <a:schemeClr val="tx1"/>
                </a:solidFill>
                <a:latin typeface="+mn-lt"/>
                <a:ea typeface="+mn-ea"/>
                <a:cs typeface="+mn-cs"/>
                <a:hlinkClick r:id="rId3" tooltip="Galileo Galilei"/>
              </a:rPr>
              <a:t>Galilei</a:t>
            </a:r>
            <a:r>
              <a:rPr lang="en-US" sz="4000" b="0" i="0" kern="1200" dirty="0" err="1">
                <a:solidFill>
                  <a:schemeClr val="tx1"/>
                </a:solidFill>
                <a:latin typeface="+mn-lt"/>
                <a:ea typeface="+mn-ea"/>
                <a:cs typeface="+mn-cs"/>
              </a:rPr>
              <a:t>'s</a:t>
            </a:r>
            <a:r>
              <a:rPr lang="en-US" sz="4000" b="0" i="0" kern="1200" dirty="0">
                <a:solidFill>
                  <a:schemeClr val="tx1"/>
                </a:solidFill>
                <a:latin typeface="+mn-lt"/>
                <a:ea typeface="+mn-ea"/>
                <a:cs typeface="+mn-cs"/>
              </a:rPr>
              <a:t> 1609 telescope design which gave this type of eyepiece arrangement the name "</a:t>
            </a:r>
            <a:r>
              <a:rPr lang="en-US" sz="4000" b="0" i="1" kern="1200" dirty="0">
                <a:solidFill>
                  <a:schemeClr val="tx1"/>
                </a:solidFill>
                <a:latin typeface="+mn-lt"/>
                <a:ea typeface="+mn-ea"/>
                <a:cs typeface="+mn-cs"/>
              </a:rPr>
              <a:t>Galilean</a:t>
            </a:r>
            <a:r>
              <a:rPr lang="en-US" sz="4000" b="0" i="0" kern="1200" dirty="0">
                <a:solidFill>
                  <a:schemeClr val="tx1"/>
                </a:solidFill>
                <a:latin typeface="+mn-lt"/>
                <a:ea typeface="+mn-ea"/>
                <a:cs typeface="+mn-cs"/>
              </a:rPr>
              <a:t>". This type of eyepiece is </a:t>
            </a:r>
            <a:r>
              <a:rPr lang="en-US" sz="4000" b="1" i="0" u="sng" kern="1200" dirty="0">
                <a:solidFill>
                  <a:srgbClr val="FF0000"/>
                </a:solidFill>
                <a:latin typeface="+mn-lt"/>
                <a:ea typeface="+mn-ea"/>
                <a:cs typeface="+mn-cs"/>
              </a:rPr>
              <a:t>still used in very cheap telescopes</a:t>
            </a:r>
            <a:r>
              <a:rPr lang="en-US" sz="4000" b="0" i="0" kern="1200" dirty="0">
                <a:solidFill>
                  <a:schemeClr val="tx1"/>
                </a:solidFill>
                <a:latin typeface="+mn-lt"/>
                <a:ea typeface="+mn-ea"/>
                <a:cs typeface="+mn-cs"/>
              </a:rPr>
              <a:t>, binoculars and in </a:t>
            </a:r>
            <a:r>
              <a:rPr lang="en-US" sz="4000" b="0" i="0" u="none" strike="noStrike" kern="1200" dirty="0">
                <a:solidFill>
                  <a:schemeClr val="tx1"/>
                </a:solidFill>
                <a:latin typeface="+mn-lt"/>
                <a:ea typeface="+mn-ea"/>
                <a:cs typeface="+mn-cs"/>
                <a:hlinkClick r:id="rId4" tooltip="Opera glasses"/>
              </a:rPr>
              <a:t>opera glasses</a:t>
            </a:r>
            <a:r>
              <a:rPr lang="en-US" sz="4000" b="0" i="0" kern="1200" dirty="0">
                <a:solidFill>
                  <a:schemeClr val="tx1"/>
                </a:solidFill>
                <a:latin typeface="+mn-lt"/>
                <a:ea typeface="+mn-ea"/>
                <a:cs typeface="+mn-cs"/>
              </a:rPr>
              <a:t>.</a:t>
            </a:r>
          </a:p>
          <a:p>
            <a:endParaRPr lang="en-US" sz="4000" b="0" i="0" kern="1200" dirty="0">
              <a:solidFill>
                <a:schemeClr val="tx1"/>
              </a:solidFill>
              <a:latin typeface="+mn-lt"/>
              <a:ea typeface="+mn-ea"/>
              <a:cs typeface="+mn-cs"/>
            </a:endParaRPr>
          </a:p>
          <a:p>
            <a:r>
              <a:rPr lang="en-US" sz="4000" b="1" i="0" kern="1200" dirty="0" err="1">
                <a:solidFill>
                  <a:schemeClr val="tx1"/>
                </a:solidFill>
                <a:latin typeface="+mn-lt"/>
                <a:ea typeface="+mn-ea"/>
                <a:cs typeface="+mn-cs"/>
              </a:rPr>
              <a:t>Kepler</a:t>
            </a:r>
            <a:r>
              <a:rPr lang="en-US" sz="4000" b="1" i="0" kern="1200" dirty="0">
                <a:solidFill>
                  <a:schemeClr val="tx1"/>
                </a:solidFill>
                <a:latin typeface="+mn-lt"/>
                <a:ea typeface="+mn-ea"/>
                <a:cs typeface="+mn-cs"/>
              </a:rPr>
              <a:t>: </a:t>
            </a:r>
            <a:r>
              <a:rPr lang="en-US" sz="4000" b="0" i="0" kern="1200" dirty="0">
                <a:solidFill>
                  <a:schemeClr val="tx1"/>
                </a:solidFill>
                <a:latin typeface="+mn-lt"/>
                <a:ea typeface="+mn-ea"/>
                <a:cs typeface="+mn-cs"/>
              </a:rPr>
              <a:t>A “Convex” lens. This configuration may have been used in the first refracting telescopes from the Netherlands and was proposed as a way to have a much wider field of view and higher magnification in telescopes in </a:t>
            </a:r>
            <a:r>
              <a:rPr lang="en-US" sz="4000" b="0" i="0" u="none" strike="noStrike" kern="1200" dirty="0">
                <a:solidFill>
                  <a:schemeClr val="tx1"/>
                </a:solidFill>
                <a:latin typeface="+mn-lt"/>
                <a:ea typeface="+mn-ea"/>
                <a:cs typeface="+mn-cs"/>
                <a:hlinkClick r:id="rId5" tooltip="Johannes Kepler"/>
              </a:rPr>
              <a:t>Johannes </a:t>
            </a:r>
            <a:r>
              <a:rPr lang="en-US" sz="4000" b="0" i="0" u="none" strike="noStrike" kern="1200" dirty="0" err="1">
                <a:solidFill>
                  <a:schemeClr val="tx1"/>
                </a:solidFill>
                <a:latin typeface="+mn-lt"/>
                <a:ea typeface="+mn-ea"/>
                <a:cs typeface="+mn-cs"/>
                <a:hlinkClick r:id="rId5" tooltip="Johannes Kepler"/>
              </a:rPr>
              <a:t>Kepler</a:t>
            </a:r>
            <a:r>
              <a:rPr lang="en-US" sz="4000" b="0" i="0" kern="1200" dirty="0" err="1">
                <a:solidFill>
                  <a:schemeClr val="tx1"/>
                </a:solidFill>
                <a:latin typeface="+mn-lt"/>
                <a:ea typeface="+mn-ea"/>
                <a:cs typeface="+mn-cs"/>
              </a:rPr>
              <a:t>'s</a:t>
            </a:r>
            <a:r>
              <a:rPr lang="en-US" sz="4000" b="0" i="0" kern="1200" dirty="0">
                <a:solidFill>
                  <a:schemeClr val="tx1"/>
                </a:solidFill>
                <a:latin typeface="+mn-lt"/>
                <a:ea typeface="+mn-ea"/>
                <a:cs typeface="+mn-cs"/>
              </a:rPr>
              <a:t> 1611 book </a:t>
            </a:r>
            <a:r>
              <a:rPr lang="en-US" sz="4000" b="0" i="1" kern="1200" dirty="0" err="1">
                <a:solidFill>
                  <a:schemeClr val="tx1"/>
                </a:solidFill>
                <a:latin typeface="+mn-lt"/>
                <a:ea typeface="+mn-ea"/>
                <a:cs typeface="+mn-cs"/>
              </a:rPr>
              <a:t>Dioptrice</a:t>
            </a:r>
            <a:r>
              <a:rPr lang="en-US" sz="4000" b="0" i="0" kern="1200" dirty="0">
                <a:solidFill>
                  <a:schemeClr val="tx1"/>
                </a:solidFill>
                <a:latin typeface="+mn-lt"/>
                <a:ea typeface="+mn-ea"/>
                <a:cs typeface="+mn-cs"/>
              </a:rPr>
              <a:t>.</a:t>
            </a:r>
          </a:p>
          <a:p>
            <a:endParaRPr lang="en-US" sz="4000" b="1" i="0" kern="1200" dirty="0">
              <a:solidFill>
                <a:schemeClr val="tx1"/>
              </a:solidFill>
              <a:latin typeface="+mn-lt"/>
              <a:ea typeface="+mn-ea"/>
              <a:cs typeface="+mn-cs"/>
            </a:endParaRPr>
          </a:p>
          <a:p>
            <a:r>
              <a:rPr lang="en-US" sz="4000" b="1" i="0" kern="1200" dirty="0">
                <a:solidFill>
                  <a:schemeClr val="tx1"/>
                </a:solidFill>
                <a:latin typeface="+mn-lt"/>
                <a:ea typeface="+mn-ea"/>
                <a:cs typeface="+mn-cs"/>
              </a:rPr>
              <a:t>Huygens: </a:t>
            </a:r>
            <a:r>
              <a:rPr lang="en-US" sz="4000" b="0" i="0" kern="1200" dirty="0">
                <a:solidFill>
                  <a:schemeClr val="tx1"/>
                </a:solidFill>
                <a:latin typeface="+mn-lt"/>
                <a:ea typeface="+mn-ea"/>
                <a:cs typeface="+mn-cs"/>
              </a:rPr>
              <a:t>Invented by </a:t>
            </a:r>
            <a:r>
              <a:rPr lang="en-US" sz="4000" b="0" i="0" u="none" strike="noStrike" kern="1200" dirty="0" err="1">
                <a:solidFill>
                  <a:schemeClr val="tx1"/>
                </a:solidFill>
                <a:latin typeface="+mn-lt"/>
                <a:ea typeface="+mn-ea"/>
                <a:cs typeface="+mn-cs"/>
                <a:hlinkClick r:id="rId6" tooltip="Christiaan Huygens"/>
              </a:rPr>
              <a:t>Christiaan</a:t>
            </a:r>
            <a:r>
              <a:rPr lang="en-US" sz="4000" b="0" i="0" u="none" strike="noStrike" kern="1200" dirty="0">
                <a:solidFill>
                  <a:schemeClr val="tx1"/>
                </a:solidFill>
                <a:latin typeface="+mn-lt"/>
                <a:ea typeface="+mn-ea"/>
                <a:cs typeface="+mn-cs"/>
                <a:hlinkClick r:id="rId6" tooltip="Christiaan Huygens"/>
              </a:rPr>
              <a:t> Huygens</a:t>
            </a:r>
            <a:r>
              <a:rPr lang="en-US" sz="4000" b="0" i="0" kern="1200" dirty="0">
                <a:solidFill>
                  <a:schemeClr val="tx1"/>
                </a:solidFill>
                <a:latin typeface="+mn-lt"/>
                <a:ea typeface="+mn-ea"/>
                <a:cs typeface="+mn-cs"/>
              </a:rPr>
              <a:t> in the late 1660s and was the first compound (multi-lens) eyepiece. These eyepieces work well with the very long focal length telescopes. This design is now considered obsolete since with today's shorter focal length telescopes the eyepiece suffers from short eye relief, high image distortion, chromatic aberration, and a very narrow apparent field of view. Since these eyepieces are cheap to make they can </a:t>
            </a:r>
            <a:r>
              <a:rPr lang="en-US" sz="4000" b="1" i="0" kern="1200" dirty="0">
                <a:solidFill>
                  <a:srgbClr val="FF0000"/>
                </a:solidFill>
                <a:latin typeface="+mn-lt"/>
                <a:ea typeface="+mn-ea"/>
                <a:cs typeface="+mn-cs"/>
              </a:rPr>
              <a:t>often be found on inexpensive telescopes and microscopes. Because Huygens eyepieces do not contain cement to hold the lens elements, telescope users sometimes use these eyepieces in the role of "solar projection"</a:t>
            </a:r>
            <a:r>
              <a:rPr lang="en-US" sz="4000" b="0" i="0" kern="1200" dirty="0">
                <a:solidFill>
                  <a:schemeClr val="tx1"/>
                </a:solidFill>
                <a:latin typeface="+mn-lt"/>
                <a:ea typeface="+mn-ea"/>
                <a:cs typeface="+mn-cs"/>
              </a:rPr>
              <a:t>, i.e. projecting an image of the </a:t>
            </a:r>
            <a:r>
              <a:rPr lang="en-US" sz="4000" b="0" i="0" u="none" strike="noStrike" kern="1200" dirty="0">
                <a:solidFill>
                  <a:schemeClr val="tx1"/>
                </a:solidFill>
                <a:latin typeface="+mn-lt"/>
                <a:ea typeface="+mn-ea"/>
                <a:cs typeface="+mn-cs"/>
                <a:hlinkClick r:id="rId7" tooltip="Sun"/>
              </a:rPr>
              <a:t>Sun</a:t>
            </a:r>
            <a:r>
              <a:rPr lang="en-US" sz="4000" b="0" i="0" kern="1200" dirty="0">
                <a:solidFill>
                  <a:schemeClr val="tx1"/>
                </a:solidFill>
                <a:latin typeface="+mn-lt"/>
                <a:ea typeface="+mn-ea"/>
                <a:cs typeface="+mn-cs"/>
              </a:rPr>
              <a:t> onto a screen. Other cemented eyepieces can be damaged by the intense, concentrated light of the Sun.</a:t>
            </a:r>
          </a:p>
          <a:p>
            <a:endParaRPr lang="en-US" sz="4000" b="1" i="0" kern="1200" dirty="0">
              <a:solidFill>
                <a:schemeClr val="tx1"/>
              </a:solidFill>
              <a:latin typeface="+mn-lt"/>
              <a:ea typeface="+mn-ea"/>
              <a:cs typeface="+mn-cs"/>
            </a:endParaRPr>
          </a:p>
          <a:p>
            <a:r>
              <a:rPr lang="en-US" sz="4000" b="1" i="0" kern="1200" dirty="0" err="1">
                <a:solidFill>
                  <a:schemeClr val="tx1"/>
                </a:solidFill>
                <a:latin typeface="+mn-lt"/>
                <a:ea typeface="+mn-ea"/>
                <a:cs typeface="+mn-cs"/>
              </a:rPr>
              <a:t>Ramsden</a:t>
            </a:r>
            <a:r>
              <a:rPr lang="en-US" sz="4000" b="1" i="0" kern="1200" dirty="0">
                <a:solidFill>
                  <a:schemeClr val="tx1"/>
                </a:solidFill>
                <a:latin typeface="+mn-lt"/>
                <a:ea typeface="+mn-ea"/>
                <a:cs typeface="+mn-cs"/>
              </a:rPr>
              <a:t>:</a:t>
            </a:r>
            <a:r>
              <a:rPr lang="en-US" sz="4000" b="1" i="0" kern="1200" baseline="0" dirty="0">
                <a:solidFill>
                  <a:schemeClr val="tx1"/>
                </a:solidFill>
                <a:latin typeface="+mn-lt"/>
                <a:ea typeface="+mn-ea"/>
                <a:cs typeface="+mn-cs"/>
              </a:rPr>
              <a:t> </a:t>
            </a:r>
            <a:r>
              <a:rPr lang="en-US" sz="4000" b="0" i="0" kern="1200" dirty="0">
                <a:solidFill>
                  <a:schemeClr val="tx1"/>
                </a:solidFill>
                <a:latin typeface="+mn-lt"/>
                <a:ea typeface="+mn-ea"/>
                <a:cs typeface="+mn-cs"/>
              </a:rPr>
              <a:t> </a:t>
            </a:r>
            <a:r>
              <a:rPr lang="en-US" sz="4000" b="0" i="0" u="none" strike="noStrike" kern="1200" dirty="0">
                <a:solidFill>
                  <a:schemeClr val="tx1"/>
                </a:solidFill>
                <a:latin typeface="+mn-lt"/>
                <a:ea typeface="+mn-ea"/>
                <a:cs typeface="+mn-cs"/>
                <a:hlinkClick r:id="rId8" tooltip="Jesse Ramsden"/>
              </a:rPr>
              <a:t>Jesse </a:t>
            </a:r>
            <a:r>
              <a:rPr lang="en-US" sz="4000" b="0" i="0" u="none" strike="noStrike" kern="1200" dirty="0" err="1">
                <a:solidFill>
                  <a:schemeClr val="tx1"/>
                </a:solidFill>
                <a:latin typeface="+mn-lt"/>
                <a:ea typeface="+mn-ea"/>
                <a:cs typeface="+mn-cs"/>
                <a:hlinkClick r:id="rId8" tooltip="Jesse Ramsden"/>
              </a:rPr>
              <a:t>Ramsden</a:t>
            </a:r>
            <a:r>
              <a:rPr lang="en-US" sz="4000" b="0" i="0" kern="1200" dirty="0">
                <a:solidFill>
                  <a:schemeClr val="tx1"/>
                </a:solidFill>
                <a:latin typeface="+mn-lt"/>
                <a:ea typeface="+mn-ea"/>
                <a:cs typeface="+mn-cs"/>
              </a:rPr>
              <a:t> in 1782. The design is slightly better than Huygens but still not up to today’s standards.</a:t>
            </a:r>
          </a:p>
          <a:p>
            <a:endParaRPr lang="en-US" sz="4000" b="1" i="0" kern="1200" dirty="0">
              <a:solidFill>
                <a:schemeClr val="tx1"/>
              </a:solidFill>
              <a:latin typeface="+mn-lt"/>
              <a:ea typeface="+mn-ea"/>
              <a:cs typeface="+mn-cs"/>
            </a:endParaRPr>
          </a:p>
          <a:p>
            <a:r>
              <a:rPr lang="en-US" sz="4000" b="1" i="0" kern="1200" dirty="0" err="1">
                <a:solidFill>
                  <a:schemeClr val="tx1"/>
                </a:solidFill>
                <a:latin typeface="+mn-lt"/>
                <a:ea typeface="+mn-ea"/>
                <a:cs typeface="+mn-cs"/>
              </a:rPr>
              <a:t>Kellner</a:t>
            </a:r>
            <a:r>
              <a:rPr lang="en-US" sz="4000" b="1" i="0" kern="1200" dirty="0">
                <a:solidFill>
                  <a:schemeClr val="tx1"/>
                </a:solidFill>
                <a:latin typeface="+mn-lt"/>
                <a:ea typeface="+mn-ea"/>
                <a:cs typeface="+mn-cs"/>
              </a:rPr>
              <a:t> or “</a:t>
            </a:r>
            <a:r>
              <a:rPr lang="en-US" sz="4000" b="1" i="0" kern="1200" dirty="0" err="1">
                <a:solidFill>
                  <a:schemeClr val="tx1"/>
                </a:solidFill>
                <a:latin typeface="+mn-lt"/>
                <a:ea typeface="+mn-ea"/>
                <a:cs typeface="+mn-cs"/>
              </a:rPr>
              <a:t>Achromat</a:t>
            </a:r>
            <a:r>
              <a:rPr lang="en-US" sz="4000" b="1" i="0" kern="1200" dirty="0">
                <a:solidFill>
                  <a:schemeClr val="tx1"/>
                </a:solidFill>
                <a:latin typeface="+mn-lt"/>
                <a:ea typeface="+mn-ea"/>
                <a:cs typeface="+mn-cs"/>
              </a:rPr>
              <a:t>”: </a:t>
            </a:r>
            <a:r>
              <a:rPr lang="en-US" sz="4000" b="0" i="0" kern="1200" dirty="0">
                <a:solidFill>
                  <a:schemeClr val="tx1"/>
                </a:solidFill>
                <a:latin typeface="+mn-lt"/>
                <a:ea typeface="+mn-ea"/>
                <a:cs typeface="+mn-cs"/>
              </a:rPr>
              <a:t> </a:t>
            </a:r>
            <a:r>
              <a:rPr lang="en-US" sz="4000" b="0" i="0" u="none" strike="noStrike" kern="1200" dirty="0">
                <a:solidFill>
                  <a:schemeClr val="tx1"/>
                </a:solidFill>
                <a:latin typeface="+mn-lt"/>
                <a:ea typeface="+mn-ea"/>
                <a:cs typeface="+mn-cs"/>
                <a:hlinkClick r:id="rId9" tooltip="Dr. Carl Kellner"/>
              </a:rPr>
              <a:t>Carl </a:t>
            </a:r>
            <a:r>
              <a:rPr lang="en-US" sz="4000" b="0" i="0" u="none" strike="noStrike" kern="1200" dirty="0" err="1">
                <a:solidFill>
                  <a:schemeClr val="tx1"/>
                </a:solidFill>
                <a:latin typeface="+mn-lt"/>
                <a:ea typeface="+mn-ea"/>
                <a:cs typeface="+mn-cs"/>
                <a:hlinkClick r:id="rId9" tooltip="Dr. Carl Kellner"/>
              </a:rPr>
              <a:t>Kellner</a:t>
            </a:r>
            <a:r>
              <a:rPr lang="en-US" sz="4000" b="0" i="0" u="none" strike="noStrike" kern="1200" dirty="0">
                <a:solidFill>
                  <a:schemeClr val="tx1"/>
                </a:solidFill>
                <a:latin typeface="+mn-lt"/>
                <a:ea typeface="+mn-ea"/>
                <a:cs typeface="+mn-cs"/>
              </a:rPr>
              <a:t> </a:t>
            </a:r>
            <a:r>
              <a:rPr lang="en-US" sz="4000" b="0" i="0" kern="1200" dirty="0">
                <a:solidFill>
                  <a:schemeClr val="tx1"/>
                </a:solidFill>
                <a:latin typeface="+mn-lt"/>
                <a:ea typeface="+mn-ea"/>
                <a:cs typeface="+mn-cs"/>
              </a:rPr>
              <a:t>designed this first modern </a:t>
            </a:r>
            <a:r>
              <a:rPr lang="en-US" sz="4000" b="0" i="0" u="none" strike="noStrike" kern="1200" dirty="0">
                <a:solidFill>
                  <a:schemeClr val="tx1"/>
                </a:solidFill>
                <a:latin typeface="+mn-lt"/>
                <a:ea typeface="+mn-ea"/>
                <a:cs typeface="+mn-cs"/>
                <a:hlinkClick r:id="rId10" tooltip="Achromatic lens"/>
              </a:rPr>
              <a:t>achromatic</a:t>
            </a:r>
            <a:r>
              <a:rPr lang="en-US" sz="4000" b="0" i="0" kern="1200" dirty="0">
                <a:solidFill>
                  <a:schemeClr val="tx1"/>
                </a:solidFill>
                <a:latin typeface="+mn-lt"/>
                <a:ea typeface="+mn-ea"/>
                <a:cs typeface="+mn-cs"/>
              </a:rPr>
              <a:t> eyepiece in 1849, also called an "</a:t>
            </a:r>
            <a:r>
              <a:rPr lang="en-US" sz="4000" b="0" i="0" u="none" strike="noStrike" kern="1200" dirty="0">
                <a:solidFill>
                  <a:schemeClr val="tx1"/>
                </a:solidFill>
                <a:latin typeface="+mn-lt"/>
                <a:ea typeface="+mn-ea"/>
                <a:cs typeface="+mn-cs"/>
                <a:hlinkClick r:id="rId10" tooltip="Achromatic lens"/>
              </a:rPr>
              <a:t>achromatized</a:t>
            </a:r>
            <a:r>
              <a:rPr lang="en-US" sz="4000" b="0" i="0" kern="1200" dirty="0">
                <a:solidFill>
                  <a:schemeClr val="tx1"/>
                </a:solidFill>
                <a:latin typeface="+mn-lt"/>
                <a:ea typeface="+mn-ea"/>
                <a:cs typeface="+mn-cs"/>
              </a:rPr>
              <a:t> </a:t>
            </a:r>
            <a:r>
              <a:rPr lang="en-US" sz="4000" b="0" i="0" u="none" strike="noStrike" kern="1200" dirty="0" err="1">
                <a:solidFill>
                  <a:schemeClr val="tx1"/>
                </a:solidFill>
                <a:latin typeface="+mn-lt"/>
                <a:ea typeface="+mn-ea"/>
                <a:cs typeface="+mn-cs"/>
                <a:hlinkClick r:id="rId11"/>
              </a:rPr>
              <a:t>Ramsden</a:t>
            </a:r>
            <a:r>
              <a:rPr lang="en-US" sz="4000" b="0" i="0" kern="1200" dirty="0">
                <a:solidFill>
                  <a:schemeClr val="tx1"/>
                </a:solidFill>
                <a:latin typeface="+mn-lt"/>
                <a:ea typeface="+mn-ea"/>
                <a:cs typeface="+mn-cs"/>
              </a:rPr>
              <a:t>“. They are inexpensive and have fairly good image from low to medium power and are far superior to </a:t>
            </a:r>
            <a:r>
              <a:rPr lang="en-US" sz="4000" b="0" i="0" kern="1200" dirty="0" err="1">
                <a:solidFill>
                  <a:schemeClr val="tx1"/>
                </a:solidFill>
                <a:latin typeface="+mn-lt"/>
                <a:ea typeface="+mn-ea"/>
                <a:cs typeface="+mn-cs"/>
              </a:rPr>
              <a:t>Huygenian</a:t>
            </a:r>
            <a:r>
              <a:rPr lang="en-US" sz="4000" b="0" i="0" kern="1200" dirty="0">
                <a:solidFill>
                  <a:schemeClr val="tx1"/>
                </a:solidFill>
                <a:latin typeface="+mn-lt"/>
                <a:ea typeface="+mn-ea"/>
                <a:cs typeface="+mn-cs"/>
              </a:rPr>
              <a:t> or </a:t>
            </a:r>
            <a:r>
              <a:rPr lang="en-US" sz="4000" b="0" i="0" kern="1200" dirty="0" err="1">
                <a:solidFill>
                  <a:schemeClr val="tx1"/>
                </a:solidFill>
                <a:latin typeface="+mn-lt"/>
                <a:ea typeface="+mn-ea"/>
                <a:cs typeface="+mn-cs"/>
              </a:rPr>
              <a:t>Ramsden</a:t>
            </a:r>
            <a:r>
              <a:rPr lang="en-US" sz="4000" b="0" i="0" kern="1200" dirty="0">
                <a:solidFill>
                  <a:schemeClr val="tx1"/>
                </a:solidFill>
                <a:latin typeface="+mn-lt"/>
                <a:ea typeface="+mn-ea"/>
                <a:cs typeface="+mn-cs"/>
              </a:rPr>
              <a:t> design. The eye relief is better than the </a:t>
            </a:r>
            <a:r>
              <a:rPr lang="en-US" sz="4000" b="0" i="0" kern="1200" dirty="0" err="1">
                <a:solidFill>
                  <a:schemeClr val="tx1"/>
                </a:solidFill>
                <a:latin typeface="+mn-lt"/>
                <a:ea typeface="+mn-ea"/>
                <a:cs typeface="+mn-cs"/>
              </a:rPr>
              <a:t>Huygenian</a:t>
            </a:r>
            <a:r>
              <a:rPr lang="en-US" sz="4000" b="0" i="0" kern="1200" dirty="0">
                <a:solidFill>
                  <a:schemeClr val="tx1"/>
                </a:solidFill>
                <a:latin typeface="+mn-lt"/>
                <a:ea typeface="+mn-ea"/>
                <a:cs typeface="+mn-cs"/>
              </a:rPr>
              <a:t> and worse than the </a:t>
            </a:r>
            <a:r>
              <a:rPr lang="en-US" sz="4000" b="0" i="0" kern="1200" dirty="0" err="1">
                <a:solidFill>
                  <a:schemeClr val="tx1"/>
                </a:solidFill>
                <a:latin typeface="+mn-lt"/>
                <a:ea typeface="+mn-ea"/>
                <a:cs typeface="+mn-cs"/>
              </a:rPr>
              <a:t>Ramsden</a:t>
            </a:r>
            <a:r>
              <a:rPr lang="en-US" sz="4000" b="0" i="0" kern="1200" dirty="0">
                <a:solidFill>
                  <a:schemeClr val="tx1"/>
                </a:solidFill>
                <a:latin typeface="+mn-lt"/>
                <a:ea typeface="+mn-ea"/>
                <a:cs typeface="+mn-cs"/>
              </a:rPr>
              <a:t> eyepieces. The biggest problem of </a:t>
            </a:r>
            <a:r>
              <a:rPr lang="en-US" sz="4000" b="0" i="0" kern="1200" dirty="0" err="1">
                <a:solidFill>
                  <a:schemeClr val="tx1"/>
                </a:solidFill>
                <a:latin typeface="+mn-lt"/>
                <a:ea typeface="+mn-ea"/>
                <a:cs typeface="+mn-cs"/>
              </a:rPr>
              <a:t>Kellner</a:t>
            </a:r>
            <a:r>
              <a:rPr lang="en-US" sz="4000" b="0" i="0" kern="1200" dirty="0">
                <a:solidFill>
                  <a:schemeClr val="tx1"/>
                </a:solidFill>
                <a:latin typeface="+mn-lt"/>
                <a:ea typeface="+mn-ea"/>
                <a:cs typeface="+mn-cs"/>
              </a:rPr>
              <a:t> eyepieces was internal reflections. Today's </a:t>
            </a:r>
            <a:r>
              <a:rPr lang="en-US" sz="4000" b="0" i="0" u="none" strike="noStrike" kern="1200" dirty="0">
                <a:solidFill>
                  <a:schemeClr val="tx1"/>
                </a:solidFill>
                <a:latin typeface="+mn-lt"/>
                <a:ea typeface="+mn-ea"/>
                <a:cs typeface="+mn-cs"/>
                <a:hlinkClick r:id="rId12" tooltip="Anti-reflective coating"/>
              </a:rPr>
              <a:t>anti-reflection coatings</a:t>
            </a:r>
            <a:r>
              <a:rPr lang="en-US" sz="4000" b="0" i="0" kern="1200" dirty="0">
                <a:solidFill>
                  <a:schemeClr val="tx1"/>
                </a:solidFill>
                <a:latin typeface="+mn-lt"/>
                <a:ea typeface="+mn-ea"/>
                <a:cs typeface="+mn-cs"/>
              </a:rPr>
              <a:t> make these usable, </a:t>
            </a:r>
            <a:r>
              <a:rPr lang="en-US" sz="4000" b="1" i="0" u="sng" kern="1200" dirty="0">
                <a:solidFill>
                  <a:srgbClr val="FF0000"/>
                </a:solidFill>
                <a:latin typeface="+mn-lt"/>
                <a:ea typeface="+mn-ea"/>
                <a:cs typeface="+mn-cs"/>
              </a:rPr>
              <a:t>economical choices for small to medium aperture telescopes with focal ratio f/6 or longer</a:t>
            </a:r>
            <a:r>
              <a:rPr lang="en-US" sz="4000" b="0" i="0" kern="1200" dirty="0">
                <a:solidFill>
                  <a:schemeClr val="tx1"/>
                </a:solidFill>
                <a:latin typeface="+mn-lt"/>
                <a:ea typeface="+mn-ea"/>
                <a:cs typeface="+mn-cs"/>
              </a:rPr>
              <a:t>. The typical </a:t>
            </a:r>
            <a:r>
              <a:rPr lang="en-US" sz="4000" b="0" i="0" u="none" strike="noStrike" kern="1200" dirty="0">
                <a:solidFill>
                  <a:schemeClr val="tx1"/>
                </a:solidFill>
                <a:latin typeface="+mn-lt"/>
                <a:ea typeface="+mn-ea"/>
                <a:cs typeface="+mn-cs"/>
                <a:hlinkClick r:id="rId13" tooltip="Apparent field of view"/>
              </a:rPr>
              <a:t>apparent field of view</a:t>
            </a:r>
            <a:r>
              <a:rPr lang="en-US" sz="4000" b="0" i="0" kern="1200" dirty="0">
                <a:solidFill>
                  <a:schemeClr val="tx1"/>
                </a:solidFill>
                <a:latin typeface="+mn-lt"/>
                <a:ea typeface="+mn-ea"/>
                <a:cs typeface="+mn-cs"/>
              </a:rPr>
              <a:t> is 40–50°.</a:t>
            </a:r>
          </a:p>
          <a:p>
            <a:endParaRPr lang="en-US" sz="4000" b="0" i="0" kern="1200" dirty="0">
              <a:solidFill>
                <a:schemeClr val="tx1"/>
              </a:solidFill>
              <a:latin typeface="+mn-lt"/>
              <a:ea typeface="+mn-ea"/>
              <a:cs typeface="+mn-cs"/>
            </a:endParaRPr>
          </a:p>
          <a:p>
            <a:r>
              <a:rPr lang="en-US" sz="4000" b="1" i="0" kern="1200" dirty="0" err="1">
                <a:solidFill>
                  <a:schemeClr val="tx1"/>
                </a:solidFill>
                <a:latin typeface="+mn-lt"/>
                <a:ea typeface="+mn-ea"/>
                <a:cs typeface="+mn-cs"/>
              </a:rPr>
              <a:t>Plössl</a:t>
            </a:r>
            <a:r>
              <a:rPr lang="en-US" sz="4000" b="1" i="0" kern="1200" dirty="0">
                <a:solidFill>
                  <a:schemeClr val="tx1"/>
                </a:solidFill>
                <a:latin typeface="+mn-lt"/>
                <a:ea typeface="+mn-ea"/>
                <a:cs typeface="+mn-cs"/>
              </a:rPr>
              <a:t> or "Symmetrical“: </a:t>
            </a:r>
            <a:r>
              <a:rPr lang="en-US" sz="4000" b="0" i="0" kern="1200" dirty="0">
                <a:solidFill>
                  <a:schemeClr val="tx1"/>
                </a:solidFill>
                <a:latin typeface="+mn-lt"/>
                <a:ea typeface="+mn-ea"/>
                <a:cs typeface="+mn-cs"/>
              </a:rPr>
              <a:t>Designed by </a:t>
            </a:r>
            <a:r>
              <a:rPr lang="en-US" sz="4000" b="0" i="0" u="none" strike="noStrike" kern="1200" dirty="0">
                <a:solidFill>
                  <a:schemeClr val="tx1"/>
                </a:solidFill>
                <a:latin typeface="+mn-lt"/>
                <a:ea typeface="+mn-ea"/>
                <a:cs typeface="+mn-cs"/>
                <a:hlinkClick r:id="rId14" tooltip="Georg Simon Plössl"/>
              </a:rPr>
              <a:t>Georg Simon </a:t>
            </a:r>
            <a:r>
              <a:rPr lang="en-US" sz="4000" b="0" i="0" u="none" strike="noStrike" kern="1200" dirty="0" err="1">
                <a:solidFill>
                  <a:schemeClr val="tx1"/>
                </a:solidFill>
                <a:latin typeface="+mn-lt"/>
                <a:ea typeface="+mn-ea"/>
                <a:cs typeface="+mn-cs"/>
                <a:hlinkClick r:id="rId14" tooltip="Georg Simon Plössl"/>
              </a:rPr>
              <a:t>Plössl</a:t>
            </a:r>
            <a:r>
              <a:rPr lang="en-US" sz="4000" b="0" i="0" kern="1200" dirty="0">
                <a:solidFill>
                  <a:schemeClr val="tx1"/>
                </a:solidFill>
                <a:latin typeface="+mn-lt"/>
                <a:ea typeface="+mn-ea"/>
                <a:cs typeface="+mn-cs"/>
              </a:rPr>
              <a:t> in 1860. The compound </a:t>
            </a:r>
            <a:r>
              <a:rPr lang="en-US" sz="4000" b="0" i="0" kern="1200" dirty="0" err="1">
                <a:solidFill>
                  <a:schemeClr val="tx1"/>
                </a:solidFill>
                <a:latin typeface="+mn-lt"/>
                <a:ea typeface="+mn-ea"/>
                <a:cs typeface="+mn-cs"/>
              </a:rPr>
              <a:t>Plössl</a:t>
            </a:r>
            <a:r>
              <a:rPr lang="en-US" sz="4000" b="0" i="0" kern="1200" dirty="0">
                <a:solidFill>
                  <a:schemeClr val="tx1"/>
                </a:solidFill>
                <a:latin typeface="+mn-lt"/>
                <a:ea typeface="+mn-ea"/>
                <a:cs typeface="+mn-cs"/>
              </a:rPr>
              <a:t> lens provides a large 50° or more </a:t>
            </a:r>
            <a:r>
              <a:rPr lang="en-US" sz="4000" b="0" i="1" u="none" strike="noStrike" kern="1200" dirty="0">
                <a:solidFill>
                  <a:schemeClr val="tx1"/>
                </a:solidFill>
                <a:latin typeface="+mn-lt"/>
                <a:ea typeface="+mn-ea"/>
                <a:cs typeface="+mn-cs"/>
                <a:hlinkClick r:id="rId11"/>
              </a:rPr>
              <a:t>apparent</a:t>
            </a:r>
            <a:r>
              <a:rPr lang="en-US" sz="4000" b="0" i="0" u="none" strike="noStrike" kern="1200" dirty="0">
                <a:solidFill>
                  <a:schemeClr val="tx1"/>
                </a:solidFill>
                <a:latin typeface="+mn-lt"/>
                <a:ea typeface="+mn-ea"/>
                <a:cs typeface="+mn-cs"/>
                <a:hlinkClick r:id="rId11"/>
              </a:rPr>
              <a:t> field of view</a:t>
            </a:r>
            <a:r>
              <a:rPr lang="en-US" sz="4000" b="0" i="0" kern="1200" dirty="0">
                <a:solidFill>
                  <a:schemeClr val="tx1"/>
                </a:solidFill>
                <a:latin typeface="+mn-lt"/>
                <a:ea typeface="+mn-ea"/>
                <a:cs typeface="+mn-cs"/>
              </a:rPr>
              <a:t>, along with relatively large </a:t>
            </a:r>
            <a:r>
              <a:rPr lang="en-US" sz="4000" b="0" i="0" u="none" strike="noStrike" kern="1200" dirty="0">
                <a:solidFill>
                  <a:schemeClr val="tx1"/>
                </a:solidFill>
                <a:latin typeface="+mn-lt"/>
                <a:ea typeface="+mn-ea"/>
                <a:cs typeface="+mn-cs"/>
                <a:hlinkClick r:id="rId11"/>
              </a:rPr>
              <a:t>FOV</a:t>
            </a:r>
            <a:r>
              <a:rPr lang="en-US" sz="4000" b="0" i="0" kern="1200" dirty="0">
                <a:solidFill>
                  <a:schemeClr val="tx1"/>
                </a:solidFill>
                <a:latin typeface="+mn-lt"/>
                <a:ea typeface="+mn-ea"/>
                <a:cs typeface="+mn-cs"/>
              </a:rPr>
              <a:t>. This makes this eyepiece </a:t>
            </a:r>
            <a:r>
              <a:rPr lang="en-US" sz="4000" b="1" i="0" kern="1200" dirty="0">
                <a:solidFill>
                  <a:srgbClr val="FF0000"/>
                </a:solidFill>
                <a:latin typeface="+mn-lt"/>
                <a:ea typeface="+mn-ea"/>
                <a:cs typeface="+mn-cs"/>
              </a:rPr>
              <a:t>ideal for a variety of observational purposes including </a:t>
            </a:r>
            <a:r>
              <a:rPr lang="en-US" sz="4000" b="1" i="0" strike="noStrike" kern="1200" dirty="0">
                <a:solidFill>
                  <a:srgbClr val="FF0000"/>
                </a:solidFill>
                <a:latin typeface="+mn-lt"/>
                <a:ea typeface="+mn-ea"/>
                <a:cs typeface="+mn-cs"/>
                <a:hlinkClick r:id="rId15" tooltip="Deep-sky"/>
              </a:rPr>
              <a:t>deep-sky</a:t>
            </a:r>
            <a:r>
              <a:rPr lang="en-US" sz="4000" b="1" i="0" kern="1200" dirty="0">
                <a:solidFill>
                  <a:srgbClr val="FF0000"/>
                </a:solidFill>
                <a:latin typeface="+mn-lt"/>
                <a:ea typeface="+mn-ea"/>
                <a:cs typeface="+mn-cs"/>
              </a:rPr>
              <a:t> and </a:t>
            </a:r>
            <a:r>
              <a:rPr lang="en-US" sz="4000" b="1" i="0" strike="noStrike" kern="1200" dirty="0">
                <a:solidFill>
                  <a:srgbClr val="FF0000"/>
                </a:solidFill>
                <a:latin typeface="+mn-lt"/>
                <a:ea typeface="+mn-ea"/>
                <a:cs typeface="+mn-cs"/>
                <a:hlinkClick r:id="rId16" tooltip="Planet"/>
              </a:rPr>
              <a:t>planetary</a:t>
            </a:r>
            <a:r>
              <a:rPr lang="en-US" sz="4000" b="1" i="0" kern="1200" dirty="0">
                <a:solidFill>
                  <a:srgbClr val="FF0000"/>
                </a:solidFill>
                <a:latin typeface="+mn-lt"/>
                <a:ea typeface="+mn-ea"/>
                <a:cs typeface="+mn-cs"/>
              </a:rPr>
              <a:t> viewing</a:t>
            </a:r>
            <a:r>
              <a:rPr lang="en-US" sz="4000" b="0" i="0" kern="1200" dirty="0">
                <a:solidFill>
                  <a:schemeClr val="tx1"/>
                </a:solidFill>
                <a:latin typeface="+mn-lt"/>
                <a:ea typeface="+mn-ea"/>
                <a:cs typeface="+mn-cs"/>
              </a:rPr>
              <a:t>. The chief disadvantage of the </a:t>
            </a:r>
            <a:r>
              <a:rPr lang="en-US" sz="4000" b="0" i="0" kern="1200" dirty="0" err="1">
                <a:solidFill>
                  <a:schemeClr val="tx1"/>
                </a:solidFill>
                <a:latin typeface="+mn-lt"/>
                <a:ea typeface="+mn-ea"/>
                <a:cs typeface="+mn-cs"/>
              </a:rPr>
              <a:t>Plössl</a:t>
            </a:r>
            <a:r>
              <a:rPr lang="en-US" sz="4000" b="0" i="0" kern="1200" dirty="0">
                <a:solidFill>
                  <a:schemeClr val="tx1"/>
                </a:solidFill>
                <a:latin typeface="+mn-lt"/>
                <a:ea typeface="+mn-ea"/>
                <a:cs typeface="+mn-cs"/>
              </a:rPr>
              <a:t> optical design is short </a:t>
            </a:r>
            <a:r>
              <a:rPr lang="en-US" sz="4000" b="0" i="0" u="none" strike="noStrike" kern="1200" dirty="0">
                <a:solidFill>
                  <a:schemeClr val="tx1"/>
                </a:solidFill>
                <a:latin typeface="+mn-lt"/>
                <a:ea typeface="+mn-ea"/>
                <a:cs typeface="+mn-cs"/>
                <a:hlinkClick r:id="rId17" tooltip="Eye relief"/>
              </a:rPr>
              <a:t>eye relief</a:t>
            </a:r>
            <a:r>
              <a:rPr lang="en-US" sz="4000" b="0" i="0" kern="1200" dirty="0">
                <a:solidFill>
                  <a:schemeClr val="tx1"/>
                </a:solidFill>
                <a:latin typeface="+mn-lt"/>
                <a:ea typeface="+mn-ea"/>
                <a:cs typeface="+mn-cs"/>
              </a:rPr>
              <a:t> compared to an </a:t>
            </a:r>
            <a:r>
              <a:rPr lang="en-US" sz="4000" b="0" i="0" kern="1200" dirty="0" err="1">
                <a:solidFill>
                  <a:schemeClr val="tx1"/>
                </a:solidFill>
                <a:latin typeface="+mn-lt"/>
                <a:ea typeface="+mn-ea"/>
                <a:cs typeface="+mn-cs"/>
              </a:rPr>
              <a:t>orthoscopic</a:t>
            </a:r>
            <a:r>
              <a:rPr lang="en-US" sz="4000" b="0" i="0" kern="1200" dirty="0">
                <a:solidFill>
                  <a:schemeClr val="tx1"/>
                </a:solidFill>
                <a:latin typeface="+mn-lt"/>
                <a:ea typeface="+mn-ea"/>
                <a:cs typeface="+mn-cs"/>
              </a:rPr>
              <a:t>. The short eye relief is more critical in short focal lengths below about 10 mm, when viewing can become uncomfortable especially for people wearing glasses.</a:t>
            </a:r>
          </a:p>
          <a:p>
            <a:r>
              <a:rPr lang="en-US" sz="4000" b="0" i="0" kern="1200" dirty="0">
                <a:solidFill>
                  <a:schemeClr val="tx1"/>
                </a:solidFill>
                <a:latin typeface="+mn-lt"/>
                <a:ea typeface="+mn-ea"/>
                <a:cs typeface="+mn-cs"/>
              </a:rPr>
              <a:t>The </a:t>
            </a:r>
            <a:r>
              <a:rPr lang="en-US" sz="4000" b="0" i="0" kern="1200" dirty="0" err="1">
                <a:solidFill>
                  <a:schemeClr val="tx1"/>
                </a:solidFill>
                <a:latin typeface="+mn-lt"/>
                <a:ea typeface="+mn-ea"/>
                <a:cs typeface="+mn-cs"/>
              </a:rPr>
              <a:t>Plössl</a:t>
            </a:r>
            <a:r>
              <a:rPr lang="en-US" sz="4000" b="0" i="0" kern="1200" dirty="0">
                <a:solidFill>
                  <a:schemeClr val="tx1"/>
                </a:solidFill>
                <a:latin typeface="+mn-lt"/>
                <a:ea typeface="+mn-ea"/>
                <a:cs typeface="+mn-cs"/>
              </a:rPr>
              <a:t> eyepiece was an obscure design until the 1980s when astronomical equipment manufacturers started selling redesigned versions of it. Today it is a very popular design on the amateur astronomical market.</a:t>
            </a:r>
          </a:p>
          <a:p>
            <a:r>
              <a:rPr lang="en-US" sz="4000" b="0" i="0" kern="1200" dirty="0">
                <a:solidFill>
                  <a:schemeClr val="tx1"/>
                </a:solidFill>
                <a:latin typeface="+mn-lt"/>
                <a:ea typeface="+mn-ea"/>
                <a:cs typeface="+mn-cs"/>
              </a:rPr>
              <a:t>This eyepiece is one of the more expensive to manufacture because of the quality of glass, and the need for well matched convex and concave lenses to prevent internal reflections.</a:t>
            </a:r>
            <a:r>
              <a:rPr lang="en-US" sz="4000" b="0" i="0" kern="1200" baseline="0" dirty="0">
                <a:solidFill>
                  <a:schemeClr val="tx1"/>
                </a:solidFill>
                <a:latin typeface="+mn-lt"/>
                <a:ea typeface="+mn-ea"/>
                <a:cs typeface="+mn-cs"/>
              </a:rPr>
              <a:t> </a:t>
            </a:r>
            <a:r>
              <a:rPr lang="en-US" sz="4000" b="0" i="0" kern="1200" dirty="0">
                <a:solidFill>
                  <a:schemeClr val="tx1"/>
                </a:solidFill>
                <a:latin typeface="+mn-lt"/>
                <a:ea typeface="+mn-ea"/>
                <a:cs typeface="+mn-cs"/>
              </a:rPr>
              <a:t>There are notable differences between cheap </a:t>
            </a:r>
            <a:r>
              <a:rPr lang="en-US" sz="4000" b="0" i="0" kern="1200" dirty="0" err="1">
                <a:solidFill>
                  <a:schemeClr val="tx1"/>
                </a:solidFill>
                <a:latin typeface="+mn-lt"/>
                <a:ea typeface="+mn-ea"/>
                <a:cs typeface="+mn-cs"/>
              </a:rPr>
              <a:t>Plössls</a:t>
            </a:r>
            <a:r>
              <a:rPr lang="en-US" sz="4000" b="0" i="0" kern="1200" dirty="0">
                <a:solidFill>
                  <a:schemeClr val="tx1"/>
                </a:solidFill>
                <a:latin typeface="+mn-lt"/>
                <a:ea typeface="+mn-ea"/>
                <a:cs typeface="+mn-cs"/>
              </a:rPr>
              <a:t> with simplest </a:t>
            </a:r>
            <a:r>
              <a:rPr lang="en-US" sz="4000" b="0" i="0" u="none" strike="noStrike" kern="1200" dirty="0">
                <a:solidFill>
                  <a:schemeClr val="tx1"/>
                </a:solidFill>
                <a:latin typeface="+mn-lt"/>
                <a:ea typeface="+mn-ea"/>
                <a:cs typeface="+mn-cs"/>
                <a:hlinkClick r:id="rId12" tooltip="Anti-reflective coating"/>
              </a:rPr>
              <a:t>anti-reflection coatings</a:t>
            </a:r>
            <a:r>
              <a:rPr lang="en-US" sz="4000" b="0" i="0" kern="1200" dirty="0">
                <a:solidFill>
                  <a:schemeClr val="tx1"/>
                </a:solidFill>
                <a:latin typeface="+mn-lt"/>
                <a:ea typeface="+mn-ea"/>
                <a:cs typeface="+mn-cs"/>
              </a:rPr>
              <a:t> and well made ones.</a:t>
            </a:r>
          </a:p>
          <a:p>
            <a:endParaRPr lang="en-US" sz="40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4000" b="1" i="0" kern="1200" dirty="0" err="1">
                <a:solidFill>
                  <a:schemeClr val="tx1"/>
                </a:solidFill>
                <a:latin typeface="+mn-lt"/>
                <a:ea typeface="+mn-ea"/>
                <a:cs typeface="+mn-cs"/>
              </a:rPr>
              <a:t>Orthoscopic</a:t>
            </a:r>
            <a:r>
              <a:rPr lang="en-US" sz="4000" b="1" i="0" kern="1200" dirty="0">
                <a:solidFill>
                  <a:schemeClr val="tx1"/>
                </a:solidFill>
                <a:latin typeface="+mn-lt"/>
                <a:ea typeface="+mn-ea"/>
                <a:cs typeface="+mn-cs"/>
              </a:rPr>
              <a:t> or "</a:t>
            </a:r>
            <a:r>
              <a:rPr lang="en-US" sz="4000" b="1" i="0" kern="1200" dirty="0" err="1">
                <a:solidFill>
                  <a:schemeClr val="tx1"/>
                </a:solidFill>
                <a:latin typeface="+mn-lt"/>
                <a:ea typeface="+mn-ea"/>
                <a:cs typeface="+mn-cs"/>
              </a:rPr>
              <a:t>Abbe</a:t>
            </a:r>
            <a:r>
              <a:rPr lang="en-US" sz="4000" b="1" i="0" kern="1200" dirty="0">
                <a:solidFill>
                  <a:schemeClr val="tx1"/>
                </a:solidFill>
                <a:latin typeface="+mn-lt"/>
                <a:ea typeface="+mn-ea"/>
                <a:cs typeface="+mn-cs"/>
              </a:rPr>
              <a:t>“: </a:t>
            </a:r>
            <a:r>
              <a:rPr lang="en-US" sz="4000" b="0" i="0" kern="1200" dirty="0">
                <a:solidFill>
                  <a:schemeClr val="tx1"/>
                </a:solidFill>
                <a:latin typeface="+mn-lt"/>
                <a:ea typeface="+mn-ea"/>
                <a:cs typeface="+mn-cs"/>
              </a:rPr>
              <a:t> It was invented by </a:t>
            </a:r>
            <a:r>
              <a:rPr lang="en-US" sz="4000" b="0" i="0" u="none" strike="noStrike" kern="1200" dirty="0">
                <a:solidFill>
                  <a:schemeClr val="tx1"/>
                </a:solidFill>
                <a:latin typeface="+mn-lt"/>
                <a:ea typeface="+mn-ea"/>
                <a:cs typeface="+mn-cs"/>
                <a:hlinkClick r:id="rId18" tooltip="Ernst Abbe"/>
              </a:rPr>
              <a:t>Ernst </a:t>
            </a:r>
            <a:r>
              <a:rPr lang="en-US" sz="4000" b="0" i="0" u="none" strike="noStrike" kern="1200" dirty="0" err="1">
                <a:solidFill>
                  <a:schemeClr val="tx1"/>
                </a:solidFill>
                <a:latin typeface="+mn-lt"/>
                <a:ea typeface="+mn-ea"/>
                <a:cs typeface="+mn-cs"/>
                <a:hlinkClick r:id="rId18" tooltip="Ernst Abbe"/>
              </a:rPr>
              <a:t>Abbe</a:t>
            </a:r>
            <a:r>
              <a:rPr lang="en-US" sz="4000" b="0" i="0" kern="1200" dirty="0">
                <a:solidFill>
                  <a:schemeClr val="tx1"/>
                </a:solidFill>
                <a:latin typeface="+mn-lt"/>
                <a:ea typeface="+mn-ea"/>
                <a:cs typeface="+mn-cs"/>
              </a:rPr>
              <a:t> in 1880. Until the advent of </a:t>
            </a:r>
            <a:r>
              <a:rPr lang="en-US" sz="4000" b="0" i="0" kern="1200" dirty="0" err="1">
                <a:solidFill>
                  <a:schemeClr val="tx1"/>
                </a:solidFill>
                <a:latin typeface="+mn-lt"/>
                <a:ea typeface="+mn-ea"/>
                <a:cs typeface="+mn-cs"/>
              </a:rPr>
              <a:t>multicoatings</a:t>
            </a:r>
            <a:r>
              <a:rPr lang="en-US" sz="4000" b="0" i="0" kern="1200" dirty="0">
                <a:solidFill>
                  <a:schemeClr val="tx1"/>
                </a:solidFill>
                <a:latin typeface="+mn-lt"/>
                <a:ea typeface="+mn-ea"/>
                <a:cs typeface="+mn-cs"/>
              </a:rPr>
              <a:t> and the popularity of the </a:t>
            </a:r>
            <a:r>
              <a:rPr lang="en-US" sz="4000" b="0" i="0" u="none" strike="noStrike" kern="1200" dirty="0" err="1">
                <a:solidFill>
                  <a:schemeClr val="tx1"/>
                </a:solidFill>
                <a:latin typeface="+mn-lt"/>
                <a:ea typeface="+mn-ea"/>
                <a:cs typeface="+mn-cs"/>
                <a:hlinkClick r:id="rId11"/>
              </a:rPr>
              <a:t>Plössl</a:t>
            </a:r>
            <a:r>
              <a:rPr lang="en-US" sz="4000" b="0" i="0" kern="1200" dirty="0">
                <a:solidFill>
                  <a:schemeClr val="tx1"/>
                </a:solidFill>
                <a:latin typeface="+mn-lt"/>
                <a:ea typeface="+mn-ea"/>
                <a:cs typeface="+mn-cs"/>
              </a:rPr>
              <a:t>, </a:t>
            </a:r>
            <a:r>
              <a:rPr lang="en-US" sz="4000" b="0" i="0" kern="1200" dirty="0" err="1">
                <a:solidFill>
                  <a:schemeClr val="tx1"/>
                </a:solidFill>
                <a:latin typeface="+mn-lt"/>
                <a:ea typeface="+mn-ea"/>
                <a:cs typeface="+mn-cs"/>
              </a:rPr>
              <a:t>orthoscopics</a:t>
            </a:r>
            <a:r>
              <a:rPr lang="en-US" sz="4000" b="0" i="0" kern="1200" dirty="0">
                <a:solidFill>
                  <a:schemeClr val="tx1"/>
                </a:solidFill>
                <a:latin typeface="+mn-lt"/>
                <a:ea typeface="+mn-ea"/>
                <a:cs typeface="+mn-cs"/>
              </a:rPr>
              <a:t> were the most popular design for telescope eyepieces. Even today these eyepieces are considered </a:t>
            </a:r>
            <a:r>
              <a:rPr lang="en-US" sz="4000" b="1" i="0" u="sng" kern="1200" dirty="0">
                <a:solidFill>
                  <a:srgbClr val="FF0000"/>
                </a:solidFill>
                <a:latin typeface="+mn-lt"/>
                <a:ea typeface="+mn-ea"/>
                <a:cs typeface="+mn-cs"/>
              </a:rPr>
              <a:t>good eyepieces for planetary and lunar viewing</a:t>
            </a:r>
            <a:r>
              <a:rPr lang="en-US" sz="4000" b="0" i="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40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4000" b="1" i="0" kern="1200" dirty="0" err="1">
                <a:solidFill>
                  <a:schemeClr val="tx1"/>
                </a:solidFill>
                <a:latin typeface="+mn-lt"/>
                <a:ea typeface="+mn-ea"/>
                <a:cs typeface="+mn-cs"/>
              </a:rPr>
              <a:t>König</a:t>
            </a:r>
            <a:r>
              <a:rPr lang="en-US" sz="4000" b="1" i="0" kern="1200" dirty="0">
                <a:solidFill>
                  <a:schemeClr val="tx1"/>
                </a:solidFill>
                <a:latin typeface="+mn-lt"/>
                <a:ea typeface="+mn-ea"/>
                <a:cs typeface="+mn-cs"/>
              </a:rPr>
              <a:t>: </a:t>
            </a:r>
            <a:r>
              <a:rPr lang="en-US" sz="4000" b="0" i="0" kern="1200" dirty="0">
                <a:solidFill>
                  <a:schemeClr val="tx1"/>
                </a:solidFill>
                <a:latin typeface="+mn-lt"/>
                <a:ea typeface="+mn-ea"/>
                <a:cs typeface="+mn-cs"/>
              </a:rPr>
              <a:t>designed in 1915 by German optician </a:t>
            </a:r>
            <a:r>
              <a:rPr lang="en-US" sz="4000" b="0" i="0" u="none" strike="noStrike" kern="1200" dirty="0">
                <a:solidFill>
                  <a:schemeClr val="tx1"/>
                </a:solidFill>
                <a:latin typeface="+mn-lt"/>
                <a:ea typeface="+mn-ea"/>
                <a:cs typeface="+mn-cs"/>
                <a:hlinkClick r:id="rId19" tooltip="Albert König"/>
              </a:rPr>
              <a:t>Albert </a:t>
            </a:r>
            <a:r>
              <a:rPr lang="en-US" sz="4000" b="0" i="0" u="none" strike="noStrike" kern="1200" dirty="0" err="1">
                <a:solidFill>
                  <a:schemeClr val="tx1"/>
                </a:solidFill>
                <a:latin typeface="+mn-lt"/>
                <a:ea typeface="+mn-ea"/>
                <a:cs typeface="+mn-cs"/>
                <a:hlinkClick r:id="rId19" tooltip="Albert König"/>
              </a:rPr>
              <a:t>König</a:t>
            </a:r>
            <a:r>
              <a:rPr lang="en-US" sz="4000" b="0" i="0" u="none" strike="noStrike" kern="1200" dirty="0">
                <a:solidFill>
                  <a:schemeClr val="tx1"/>
                </a:solidFill>
                <a:latin typeface="+mn-lt"/>
                <a:ea typeface="+mn-ea"/>
                <a:cs typeface="+mn-cs"/>
              </a:rPr>
              <a:t>. </a:t>
            </a:r>
            <a:r>
              <a:rPr lang="en-US" sz="4000" b="0" i="0" kern="1200" dirty="0">
                <a:solidFill>
                  <a:schemeClr val="tx1"/>
                </a:solidFill>
                <a:latin typeface="+mn-lt"/>
                <a:ea typeface="+mn-ea"/>
                <a:cs typeface="+mn-cs"/>
              </a:rPr>
              <a:t>The design allows for high magnification with remarkably high </a:t>
            </a:r>
            <a:r>
              <a:rPr lang="en-US" sz="4000" b="0" i="0" u="none" strike="noStrike" kern="1200" dirty="0">
                <a:solidFill>
                  <a:schemeClr val="tx1"/>
                </a:solidFill>
                <a:latin typeface="+mn-lt"/>
                <a:ea typeface="+mn-ea"/>
                <a:cs typeface="+mn-cs"/>
                <a:hlinkClick r:id="rId17" tooltip="Eye relief"/>
              </a:rPr>
              <a:t>eye relief</a:t>
            </a:r>
            <a:r>
              <a:rPr lang="en-US" sz="4000" b="0" i="0" kern="1200" dirty="0">
                <a:solidFill>
                  <a:schemeClr val="tx1"/>
                </a:solidFill>
                <a:latin typeface="+mn-lt"/>
                <a:ea typeface="+mn-ea"/>
                <a:cs typeface="+mn-cs"/>
              </a:rPr>
              <a:t> — the highest </a:t>
            </a:r>
            <a:r>
              <a:rPr lang="en-US" sz="4000" b="0" i="0" u="none" strike="noStrike" kern="1200" dirty="0">
                <a:solidFill>
                  <a:schemeClr val="tx1"/>
                </a:solidFill>
                <a:latin typeface="+mn-lt"/>
                <a:ea typeface="+mn-ea"/>
                <a:cs typeface="+mn-cs"/>
                <a:hlinkClick r:id="rId17" tooltip="Eye relief"/>
              </a:rPr>
              <a:t>eye relief</a:t>
            </a:r>
            <a:r>
              <a:rPr lang="en-US" sz="4000" b="0" i="0" kern="1200" dirty="0">
                <a:solidFill>
                  <a:schemeClr val="tx1"/>
                </a:solidFill>
                <a:latin typeface="+mn-lt"/>
                <a:ea typeface="+mn-ea"/>
                <a:cs typeface="+mn-cs"/>
              </a:rPr>
              <a:t> proportional to focal length of any design before the </a:t>
            </a:r>
            <a:r>
              <a:rPr lang="en-US" sz="4000" b="0" i="0" u="none" strike="noStrike" kern="1200" dirty="0" err="1">
                <a:solidFill>
                  <a:schemeClr val="tx1"/>
                </a:solidFill>
                <a:latin typeface="+mn-lt"/>
                <a:ea typeface="+mn-ea"/>
                <a:cs typeface="+mn-cs"/>
                <a:hlinkClick r:id="rId11"/>
              </a:rPr>
              <a:t>Nagler</a:t>
            </a:r>
            <a:endParaRPr lang="en-US" sz="4000" b="1"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4000" b="1"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4000" b="1" i="0" kern="1200" dirty="0" err="1">
                <a:solidFill>
                  <a:schemeClr val="tx1"/>
                </a:solidFill>
                <a:latin typeface="+mn-lt"/>
                <a:ea typeface="+mn-ea"/>
                <a:cs typeface="+mn-cs"/>
              </a:rPr>
              <a:t>Erfle</a:t>
            </a:r>
            <a:r>
              <a:rPr lang="en-US" sz="4000" b="1" i="0" kern="1200" dirty="0">
                <a:solidFill>
                  <a:schemeClr val="tx1"/>
                </a:solidFill>
                <a:latin typeface="+mn-lt"/>
                <a:ea typeface="+mn-ea"/>
                <a:cs typeface="+mn-cs"/>
              </a:rPr>
              <a:t>: </a:t>
            </a:r>
            <a:r>
              <a:rPr lang="en-US" sz="4000" b="0" i="0" kern="1200" dirty="0">
                <a:solidFill>
                  <a:schemeClr val="tx1"/>
                </a:solidFill>
                <a:latin typeface="+mn-lt"/>
                <a:ea typeface="+mn-ea"/>
                <a:cs typeface="+mn-cs"/>
              </a:rPr>
              <a:t>They were invented for military purposes</a:t>
            </a:r>
            <a:r>
              <a:rPr lang="en-US" sz="4000" b="0" i="0" kern="1200" baseline="0" dirty="0">
                <a:solidFill>
                  <a:schemeClr val="tx1"/>
                </a:solidFill>
                <a:latin typeface="+mn-lt"/>
                <a:ea typeface="+mn-ea"/>
                <a:cs typeface="+mn-cs"/>
              </a:rPr>
              <a:t> </a:t>
            </a:r>
            <a:r>
              <a:rPr lang="en-US" sz="4000" b="0" i="0" kern="1200" dirty="0">
                <a:solidFill>
                  <a:schemeClr val="tx1"/>
                </a:solidFill>
                <a:latin typeface="+mn-lt"/>
                <a:ea typeface="+mn-ea"/>
                <a:cs typeface="+mn-cs"/>
              </a:rPr>
              <a:t>by </a:t>
            </a:r>
            <a:r>
              <a:rPr lang="en-US" sz="4000" b="0" i="0" u="none" strike="noStrike" kern="1200" dirty="0">
                <a:solidFill>
                  <a:schemeClr val="tx1"/>
                </a:solidFill>
                <a:latin typeface="+mn-lt"/>
                <a:ea typeface="+mn-ea"/>
                <a:cs typeface="+mn-cs"/>
                <a:hlinkClick r:id="rId20" tooltip="Heinrich Erfle"/>
              </a:rPr>
              <a:t>Heinrich </a:t>
            </a:r>
            <a:r>
              <a:rPr lang="en-US" sz="4000" b="0" i="0" u="none" strike="noStrike" kern="1200" dirty="0" err="1">
                <a:solidFill>
                  <a:schemeClr val="tx1"/>
                </a:solidFill>
                <a:latin typeface="+mn-lt"/>
                <a:ea typeface="+mn-ea"/>
                <a:cs typeface="+mn-cs"/>
                <a:hlinkClick r:id="rId20" tooltip="Heinrich Erfle"/>
              </a:rPr>
              <a:t>Erfle</a:t>
            </a:r>
            <a:r>
              <a:rPr lang="en-US" sz="4000" b="0" i="0" kern="1200" dirty="0">
                <a:solidFill>
                  <a:schemeClr val="tx1"/>
                </a:solidFill>
                <a:latin typeface="+mn-lt"/>
                <a:ea typeface="+mn-ea"/>
                <a:cs typeface="+mn-cs"/>
              </a:rPr>
              <a:t> in 1921. </a:t>
            </a:r>
            <a:r>
              <a:rPr lang="en-US" sz="4000" b="0" i="0" kern="1200" dirty="0" err="1">
                <a:solidFill>
                  <a:schemeClr val="tx1"/>
                </a:solidFill>
                <a:latin typeface="+mn-lt"/>
                <a:ea typeface="+mn-ea"/>
                <a:cs typeface="+mn-cs"/>
              </a:rPr>
              <a:t>Erfle</a:t>
            </a:r>
            <a:r>
              <a:rPr lang="en-US" sz="4000" b="0" i="0" kern="1200" dirty="0">
                <a:solidFill>
                  <a:schemeClr val="tx1"/>
                </a:solidFill>
                <a:latin typeface="+mn-lt"/>
                <a:ea typeface="+mn-ea"/>
                <a:cs typeface="+mn-cs"/>
              </a:rPr>
              <a:t> eyepieces are designed to have wide field of view (about 60 degrees), but they are unusable at high powers because they suffer from </a:t>
            </a:r>
            <a:r>
              <a:rPr lang="en-US" sz="4000" b="0" i="0" u="none" strike="noStrike" kern="1200" dirty="0">
                <a:solidFill>
                  <a:schemeClr val="tx1"/>
                </a:solidFill>
                <a:latin typeface="+mn-lt"/>
                <a:ea typeface="+mn-ea"/>
                <a:cs typeface="+mn-cs"/>
                <a:hlinkClick r:id="rId21" tooltip="Astigmatism (optical systems)"/>
              </a:rPr>
              <a:t>astigmatism</a:t>
            </a:r>
            <a:r>
              <a:rPr lang="en-US" sz="4000" b="0" i="0" kern="1200" dirty="0">
                <a:solidFill>
                  <a:schemeClr val="tx1"/>
                </a:solidFill>
                <a:latin typeface="+mn-lt"/>
                <a:ea typeface="+mn-ea"/>
                <a:cs typeface="+mn-cs"/>
              </a:rPr>
              <a:t> and ghost images. However, with </a:t>
            </a:r>
            <a:r>
              <a:rPr lang="en-US" sz="4000" b="0" i="0" u="none" strike="noStrike" kern="1200" dirty="0">
                <a:solidFill>
                  <a:schemeClr val="tx1"/>
                </a:solidFill>
                <a:latin typeface="+mn-lt"/>
                <a:ea typeface="+mn-ea"/>
                <a:cs typeface="+mn-cs"/>
                <a:hlinkClick r:id="rId12" tooltip="Anti-reflective coating"/>
              </a:rPr>
              <a:t>lens coatings</a:t>
            </a:r>
            <a:r>
              <a:rPr lang="en-US" sz="4000" b="0" i="0" kern="1200" dirty="0">
                <a:solidFill>
                  <a:schemeClr val="tx1"/>
                </a:solidFill>
                <a:latin typeface="+mn-lt"/>
                <a:ea typeface="+mn-ea"/>
                <a:cs typeface="+mn-cs"/>
              </a:rPr>
              <a:t> at low powers (</a:t>
            </a:r>
            <a:r>
              <a:rPr lang="en-US" sz="4000" b="0" i="0" u="none" strike="noStrike" kern="1200" dirty="0">
                <a:solidFill>
                  <a:schemeClr val="tx1"/>
                </a:solidFill>
                <a:latin typeface="+mn-lt"/>
                <a:ea typeface="+mn-ea"/>
                <a:cs typeface="+mn-cs"/>
                <a:hlinkClick r:id="rId22" tooltip="Focal length"/>
              </a:rPr>
              <a:t>focal lengths</a:t>
            </a:r>
            <a:r>
              <a:rPr lang="en-US" sz="4000" b="0" i="0" kern="1200" dirty="0">
                <a:solidFill>
                  <a:schemeClr val="tx1"/>
                </a:solidFill>
                <a:latin typeface="+mn-lt"/>
                <a:ea typeface="+mn-ea"/>
                <a:cs typeface="+mn-cs"/>
              </a:rPr>
              <a:t> of 20 mm and up) they are acceptable, and at 40 mm they can be excellent. </a:t>
            </a:r>
            <a:r>
              <a:rPr lang="en-US" sz="4000" b="0" i="0" kern="1200" dirty="0" err="1">
                <a:solidFill>
                  <a:schemeClr val="tx1"/>
                </a:solidFill>
                <a:latin typeface="+mn-lt"/>
                <a:ea typeface="+mn-ea"/>
                <a:cs typeface="+mn-cs"/>
              </a:rPr>
              <a:t>Erfles</a:t>
            </a:r>
            <a:r>
              <a:rPr lang="en-US" sz="4000" b="0" i="0" kern="1200" dirty="0">
                <a:solidFill>
                  <a:schemeClr val="tx1"/>
                </a:solidFill>
                <a:latin typeface="+mn-lt"/>
                <a:ea typeface="+mn-ea"/>
                <a:cs typeface="+mn-cs"/>
              </a:rPr>
              <a:t> are </a:t>
            </a:r>
            <a:r>
              <a:rPr lang="en-US" sz="4000" b="1" i="0" u="sng" kern="1200" dirty="0">
                <a:solidFill>
                  <a:srgbClr val="FF0000"/>
                </a:solidFill>
                <a:latin typeface="+mn-lt"/>
                <a:ea typeface="+mn-ea"/>
                <a:cs typeface="+mn-cs"/>
              </a:rPr>
              <a:t>very popular because they have large eye lenses, good eye relief and can be very comfortable to use</a:t>
            </a:r>
            <a:r>
              <a:rPr lang="en-US" sz="4000" b="0" i="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4000" b="1"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4000" b="1" i="0" kern="1200" dirty="0">
                <a:solidFill>
                  <a:schemeClr val="tx1"/>
                </a:solidFill>
                <a:latin typeface="+mn-lt"/>
                <a:ea typeface="+mn-ea"/>
                <a:cs typeface="+mn-cs"/>
              </a:rPr>
              <a:t>RKE: </a:t>
            </a:r>
            <a:r>
              <a:rPr lang="en-US" sz="4000" b="0" i="0" kern="1200" dirty="0">
                <a:solidFill>
                  <a:schemeClr val="tx1"/>
                </a:solidFill>
                <a:latin typeface="+mn-lt"/>
                <a:ea typeface="+mn-ea"/>
                <a:cs typeface="+mn-cs"/>
              </a:rPr>
              <a:t> It was designed by </a:t>
            </a:r>
            <a:r>
              <a:rPr lang="en-US" sz="4000" b="0" i="0" u="none" strike="noStrike" kern="1200" dirty="0">
                <a:solidFill>
                  <a:schemeClr val="tx1"/>
                </a:solidFill>
                <a:latin typeface="+mn-lt"/>
                <a:ea typeface="+mn-ea"/>
                <a:cs typeface="+mn-cs"/>
                <a:hlinkClick r:id="rId23" tooltip="David Rank"/>
              </a:rPr>
              <a:t>David Rank</a:t>
            </a:r>
            <a:r>
              <a:rPr lang="en-US" sz="4000" b="0" i="0" kern="1200" dirty="0">
                <a:solidFill>
                  <a:schemeClr val="tx1"/>
                </a:solidFill>
                <a:latin typeface="+mn-lt"/>
                <a:ea typeface="+mn-ea"/>
                <a:cs typeface="+mn-cs"/>
              </a:rPr>
              <a:t> for the </a:t>
            </a:r>
            <a:r>
              <a:rPr lang="en-US" sz="4000" b="0" i="0" u="none" strike="noStrike" kern="1200" dirty="0">
                <a:solidFill>
                  <a:schemeClr val="tx1"/>
                </a:solidFill>
                <a:latin typeface="+mn-lt"/>
                <a:ea typeface="+mn-ea"/>
                <a:cs typeface="+mn-cs"/>
                <a:hlinkClick r:id="rId24" tooltip="Edmund Scientific Corporation"/>
              </a:rPr>
              <a:t>Edmund Scientific Corporation</a:t>
            </a:r>
            <a:r>
              <a:rPr lang="en-US" sz="4000" b="0" i="0" kern="1200" dirty="0">
                <a:solidFill>
                  <a:schemeClr val="tx1"/>
                </a:solidFill>
                <a:latin typeface="+mn-lt"/>
                <a:ea typeface="+mn-ea"/>
                <a:cs typeface="+mn-cs"/>
              </a:rPr>
              <a:t>, who marketed it throughout the late 1960s and early 1970s. </a:t>
            </a:r>
            <a:r>
              <a:rPr lang="da-DK" sz="4000" b="0" i="1" kern="1200" dirty="0">
                <a:solidFill>
                  <a:schemeClr val="tx1"/>
                </a:solidFill>
                <a:latin typeface="+mn-lt"/>
                <a:ea typeface="+mn-ea"/>
                <a:cs typeface="+mn-cs"/>
              </a:rPr>
              <a:t>RKE</a:t>
            </a:r>
            <a:r>
              <a:rPr lang="da-DK" sz="4000" b="0" i="0" kern="1200" dirty="0">
                <a:solidFill>
                  <a:schemeClr val="tx1"/>
                </a:solidFill>
                <a:latin typeface="+mn-lt"/>
                <a:ea typeface="+mn-ea"/>
                <a:cs typeface="+mn-cs"/>
              </a:rPr>
              <a:t> stands for "Rank Kellner Eyepiece'”. </a:t>
            </a:r>
            <a:r>
              <a:rPr lang="en-US" sz="4000" b="0" i="0" kern="1200" dirty="0">
                <a:solidFill>
                  <a:schemeClr val="tx1"/>
                </a:solidFill>
                <a:latin typeface="+mn-lt"/>
                <a:ea typeface="+mn-ea"/>
                <a:cs typeface="+mn-cs"/>
              </a:rPr>
              <a:t>This design provides slightly wider field of view than classic </a:t>
            </a:r>
            <a:r>
              <a:rPr lang="en-US" sz="4000" b="0" i="0" kern="1200" dirty="0" err="1">
                <a:solidFill>
                  <a:schemeClr val="tx1"/>
                </a:solidFill>
                <a:latin typeface="+mn-lt"/>
                <a:ea typeface="+mn-ea"/>
                <a:cs typeface="+mn-cs"/>
              </a:rPr>
              <a:t>Kellner</a:t>
            </a:r>
            <a:r>
              <a:rPr lang="en-US" sz="4000" b="0" i="0" kern="1200" dirty="0">
                <a:solidFill>
                  <a:schemeClr val="tx1"/>
                </a:solidFill>
                <a:latin typeface="+mn-lt"/>
                <a:ea typeface="+mn-ea"/>
                <a:cs typeface="+mn-cs"/>
              </a:rPr>
              <a:t> design and makes its design similar to a widely spaced version of the </a:t>
            </a:r>
            <a:r>
              <a:rPr lang="en-US" sz="4000" b="0" i="0" u="none" strike="noStrike" kern="1200" dirty="0" err="1">
                <a:solidFill>
                  <a:schemeClr val="tx1"/>
                </a:solidFill>
                <a:latin typeface="+mn-lt"/>
                <a:ea typeface="+mn-ea"/>
                <a:cs typeface="+mn-cs"/>
                <a:hlinkClick r:id="rId11"/>
              </a:rPr>
              <a:t>König</a:t>
            </a:r>
            <a:r>
              <a:rPr lang="en-US" sz="4000" b="0" i="0" kern="1200" dirty="0">
                <a:solidFill>
                  <a:schemeClr val="tx1"/>
                </a:solidFill>
                <a:latin typeface="+mn-lt"/>
                <a:ea typeface="+mn-ea"/>
                <a:cs typeface="+mn-cs"/>
              </a:rPr>
              <a:t>.</a:t>
            </a:r>
            <a:endParaRPr lang="en-US" sz="4000" b="1" i="0" kern="1200" dirty="0">
              <a:solidFill>
                <a:schemeClr val="tx1"/>
              </a:solidFill>
              <a:latin typeface="+mn-lt"/>
              <a:ea typeface="+mn-ea"/>
              <a:cs typeface="+mn-cs"/>
            </a:endParaRPr>
          </a:p>
          <a:p>
            <a:endParaRPr lang="en-US" sz="40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4000" b="1" i="0" kern="1200" dirty="0" err="1">
                <a:solidFill>
                  <a:schemeClr val="tx1"/>
                </a:solidFill>
                <a:latin typeface="+mn-lt"/>
                <a:ea typeface="+mn-ea"/>
                <a:cs typeface="+mn-cs"/>
              </a:rPr>
              <a:t>Nagler</a:t>
            </a:r>
            <a:r>
              <a:rPr lang="en-US" sz="4000" b="1" i="0" kern="1200" dirty="0">
                <a:solidFill>
                  <a:schemeClr val="tx1"/>
                </a:solidFill>
                <a:latin typeface="+mn-lt"/>
                <a:ea typeface="+mn-ea"/>
                <a:cs typeface="+mn-cs"/>
              </a:rPr>
              <a:t>: </a:t>
            </a:r>
            <a:r>
              <a:rPr lang="en-US" sz="4000" b="0" i="0" kern="1200" dirty="0">
                <a:solidFill>
                  <a:schemeClr val="tx1"/>
                </a:solidFill>
                <a:latin typeface="+mn-lt"/>
                <a:ea typeface="+mn-ea"/>
                <a:cs typeface="+mn-cs"/>
              </a:rPr>
              <a:t>Invented by </a:t>
            </a:r>
            <a:r>
              <a:rPr lang="en-US" sz="4000" b="0" i="0" u="none" strike="noStrike" kern="1200" dirty="0">
                <a:solidFill>
                  <a:schemeClr val="tx1"/>
                </a:solidFill>
                <a:latin typeface="+mn-lt"/>
                <a:ea typeface="+mn-ea"/>
                <a:cs typeface="+mn-cs"/>
                <a:hlinkClick r:id="rId25" tooltip="Albert Nagler (page does not exist)"/>
              </a:rPr>
              <a:t>Albert </a:t>
            </a:r>
            <a:r>
              <a:rPr lang="en-US" sz="4000" b="0" i="0" u="none" strike="noStrike" kern="1200" dirty="0" err="1">
                <a:solidFill>
                  <a:schemeClr val="tx1"/>
                </a:solidFill>
                <a:latin typeface="+mn-lt"/>
                <a:ea typeface="+mn-ea"/>
                <a:cs typeface="+mn-cs"/>
                <a:hlinkClick r:id="rId25" tooltip="Albert Nagler (page does not exist)"/>
              </a:rPr>
              <a:t>Nagler</a:t>
            </a:r>
            <a:r>
              <a:rPr lang="en-US" sz="4000" b="0" i="0" kern="1200" dirty="0">
                <a:solidFill>
                  <a:schemeClr val="tx1"/>
                </a:solidFill>
                <a:latin typeface="+mn-lt"/>
                <a:ea typeface="+mn-ea"/>
                <a:cs typeface="+mn-cs"/>
              </a:rPr>
              <a:t> and patented in 1979, the </a:t>
            </a:r>
            <a:r>
              <a:rPr lang="en-US" sz="4000" b="0" i="0" kern="1200" dirty="0" err="1">
                <a:solidFill>
                  <a:schemeClr val="tx1"/>
                </a:solidFill>
                <a:latin typeface="+mn-lt"/>
                <a:ea typeface="+mn-ea"/>
                <a:cs typeface="+mn-cs"/>
              </a:rPr>
              <a:t>Nagler</a:t>
            </a:r>
            <a:r>
              <a:rPr lang="en-US" sz="4000" b="0" i="0" kern="1200" dirty="0">
                <a:solidFill>
                  <a:schemeClr val="tx1"/>
                </a:solidFill>
                <a:latin typeface="+mn-lt"/>
                <a:ea typeface="+mn-ea"/>
                <a:cs typeface="+mn-cs"/>
              </a:rPr>
              <a:t> eyepiece is a design </a:t>
            </a:r>
            <a:r>
              <a:rPr lang="en-US" sz="4000" b="1" i="0" u="sng" kern="1200" dirty="0">
                <a:solidFill>
                  <a:srgbClr val="FF0000"/>
                </a:solidFill>
                <a:latin typeface="+mn-lt"/>
                <a:ea typeface="+mn-ea"/>
                <a:cs typeface="+mn-cs"/>
              </a:rPr>
              <a:t>optimized for astronomical telescopes to give an ultra-wide field of view </a:t>
            </a:r>
            <a:r>
              <a:rPr lang="en-US" sz="4000" b="0" i="0" kern="1200" dirty="0">
                <a:solidFill>
                  <a:schemeClr val="tx1"/>
                </a:solidFill>
                <a:latin typeface="+mn-lt"/>
                <a:ea typeface="+mn-ea"/>
                <a:cs typeface="+mn-cs"/>
              </a:rPr>
              <a:t>(82°). Introduced in 2007, the Ethos is an enhanced ultra-wide field design developed at Tele </a:t>
            </a:r>
            <a:r>
              <a:rPr lang="en-US" sz="4000" b="0" i="0" kern="1200" dirty="0" err="1">
                <a:solidFill>
                  <a:schemeClr val="tx1"/>
                </a:solidFill>
                <a:latin typeface="+mn-lt"/>
                <a:ea typeface="+mn-ea"/>
                <a:cs typeface="+mn-cs"/>
              </a:rPr>
              <a:t>Vue</a:t>
            </a:r>
            <a:r>
              <a:rPr lang="en-US" sz="4000" b="0" i="0" kern="1200" dirty="0">
                <a:solidFill>
                  <a:schemeClr val="tx1"/>
                </a:solidFill>
                <a:latin typeface="+mn-lt"/>
                <a:ea typeface="+mn-ea"/>
                <a:cs typeface="+mn-cs"/>
              </a:rPr>
              <a:t> Optics and claims a 100–110° AFOV. This is achieved using exotic high-index glass and up to eight optical elements in four or five groups; there are five similar designs called the </a:t>
            </a:r>
            <a:r>
              <a:rPr lang="en-US" sz="4000" b="0" i="1" kern="1200" dirty="0" err="1">
                <a:solidFill>
                  <a:schemeClr val="tx1"/>
                </a:solidFill>
                <a:latin typeface="+mn-lt"/>
                <a:ea typeface="+mn-ea"/>
                <a:cs typeface="+mn-cs"/>
              </a:rPr>
              <a:t>Nagler</a:t>
            </a:r>
            <a:r>
              <a:rPr lang="en-US" sz="4000" b="0" i="0" kern="1200" dirty="0">
                <a:solidFill>
                  <a:schemeClr val="tx1"/>
                </a:solidFill>
                <a:latin typeface="+mn-lt"/>
                <a:ea typeface="+mn-ea"/>
                <a:cs typeface="+mn-cs"/>
              </a:rPr>
              <a:t>, </a:t>
            </a:r>
            <a:r>
              <a:rPr lang="en-US" sz="4000" b="0" i="1" kern="1200" dirty="0" err="1">
                <a:solidFill>
                  <a:schemeClr val="tx1"/>
                </a:solidFill>
                <a:latin typeface="+mn-lt"/>
                <a:ea typeface="+mn-ea"/>
                <a:cs typeface="+mn-cs"/>
              </a:rPr>
              <a:t>Nagler</a:t>
            </a:r>
            <a:r>
              <a:rPr lang="en-US" sz="4000" b="0" i="1" kern="1200" dirty="0">
                <a:solidFill>
                  <a:schemeClr val="tx1"/>
                </a:solidFill>
                <a:latin typeface="+mn-lt"/>
                <a:ea typeface="+mn-ea"/>
                <a:cs typeface="+mn-cs"/>
              </a:rPr>
              <a:t> type 2</a:t>
            </a:r>
            <a:r>
              <a:rPr lang="en-US" sz="4000" b="0" i="0" kern="1200" dirty="0">
                <a:solidFill>
                  <a:schemeClr val="tx1"/>
                </a:solidFill>
                <a:latin typeface="+mn-lt"/>
                <a:ea typeface="+mn-ea"/>
                <a:cs typeface="+mn-cs"/>
              </a:rPr>
              <a:t>, </a:t>
            </a:r>
            <a:r>
              <a:rPr lang="en-US" sz="4000" b="0" i="1" kern="1200" dirty="0" err="1">
                <a:solidFill>
                  <a:schemeClr val="tx1"/>
                </a:solidFill>
                <a:latin typeface="+mn-lt"/>
                <a:ea typeface="+mn-ea"/>
                <a:cs typeface="+mn-cs"/>
              </a:rPr>
              <a:t>Nagler</a:t>
            </a:r>
            <a:r>
              <a:rPr lang="en-US" sz="4000" b="0" i="1" kern="1200" dirty="0">
                <a:solidFill>
                  <a:schemeClr val="tx1"/>
                </a:solidFill>
                <a:latin typeface="+mn-lt"/>
                <a:ea typeface="+mn-ea"/>
                <a:cs typeface="+mn-cs"/>
              </a:rPr>
              <a:t> type 4</a:t>
            </a:r>
            <a:r>
              <a:rPr lang="en-US" sz="4000" b="0" i="0" kern="1200" dirty="0">
                <a:solidFill>
                  <a:schemeClr val="tx1"/>
                </a:solidFill>
                <a:latin typeface="+mn-lt"/>
                <a:ea typeface="+mn-ea"/>
                <a:cs typeface="+mn-cs"/>
              </a:rPr>
              <a:t>, </a:t>
            </a:r>
            <a:r>
              <a:rPr lang="en-US" sz="4000" b="0" i="1" kern="1200" dirty="0" err="1">
                <a:solidFill>
                  <a:schemeClr val="tx1"/>
                </a:solidFill>
                <a:latin typeface="+mn-lt"/>
                <a:ea typeface="+mn-ea"/>
                <a:cs typeface="+mn-cs"/>
              </a:rPr>
              <a:t>Nagler</a:t>
            </a:r>
            <a:r>
              <a:rPr lang="en-US" sz="4000" b="0" i="1" kern="1200" dirty="0">
                <a:solidFill>
                  <a:schemeClr val="tx1"/>
                </a:solidFill>
                <a:latin typeface="+mn-lt"/>
                <a:ea typeface="+mn-ea"/>
                <a:cs typeface="+mn-cs"/>
              </a:rPr>
              <a:t> type 5</a:t>
            </a:r>
            <a:r>
              <a:rPr lang="en-US" sz="4000" b="0" i="0" kern="1200" dirty="0">
                <a:solidFill>
                  <a:schemeClr val="tx1"/>
                </a:solidFill>
                <a:latin typeface="+mn-lt"/>
                <a:ea typeface="+mn-ea"/>
                <a:cs typeface="+mn-cs"/>
              </a:rPr>
              <a:t>, and </a:t>
            </a:r>
            <a:r>
              <a:rPr lang="en-US" sz="4000" b="0" i="1" kern="1200" dirty="0" err="1">
                <a:solidFill>
                  <a:schemeClr val="tx1"/>
                </a:solidFill>
                <a:latin typeface="+mn-lt"/>
                <a:ea typeface="+mn-ea"/>
                <a:cs typeface="+mn-cs"/>
              </a:rPr>
              <a:t>Nagler</a:t>
            </a:r>
            <a:r>
              <a:rPr lang="en-US" sz="4000" b="0" i="1" kern="1200" dirty="0">
                <a:solidFill>
                  <a:schemeClr val="tx1"/>
                </a:solidFill>
                <a:latin typeface="+mn-lt"/>
                <a:ea typeface="+mn-ea"/>
                <a:cs typeface="+mn-cs"/>
              </a:rPr>
              <a:t> type 6</a:t>
            </a:r>
            <a:r>
              <a:rPr lang="en-US" sz="4000" b="0" i="0" kern="1200" dirty="0">
                <a:solidFill>
                  <a:schemeClr val="tx1"/>
                </a:solidFill>
                <a:latin typeface="+mn-lt"/>
                <a:ea typeface="+mn-ea"/>
                <a:cs typeface="+mn-cs"/>
              </a:rPr>
              <a:t>. The newer Delos design is a modified Ethos design with a FOV of 'only' 72 degrees but with a long 20mm eye relief. </a:t>
            </a:r>
          </a:p>
          <a:p>
            <a:pPr marL="0" marR="0" indent="0" algn="l" defTabSz="914400" rtl="0" eaLnBrk="1" fontAlgn="auto" latinLnBrk="0" hangingPunct="1">
              <a:lnSpc>
                <a:spcPct val="100000"/>
              </a:lnSpc>
              <a:spcBef>
                <a:spcPts val="0"/>
              </a:spcBef>
              <a:spcAft>
                <a:spcPts val="0"/>
              </a:spcAft>
              <a:buClrTx/>
              <a:buSzTx/>
              <a:buFontTx/>
              <a:buNone/>
              <a:tabLst/>
              <a:defRPr/>
            </a:pPr>
            <a:r>
              <a:rPr lang="en-US" sz="4000" b="0" i="0" kern="1200" dirty="0">
                <a:solidFill>
                  <a:schemeClr val="tx1"/>
                </a:solidFill>
                <a:latin typeface="+mn-lt"/>
                <a:ea typeface="+mn-ea"/>
                <a:cs typeface="+mn-cs"/>
              </a:rPr>
              <a:t>The main </a:t>
            </a:r>
            <a:r>
              <a:rPr lang="en-US" sz="4000" b="0" i="0" u="sng" kern="1200" dirty="0">
                <a:solidFill>
                  <a:schemeClr val="tx1"/>
                </a:solidFill>
                <a:latin typeface="+mn-lt"/>
                <a:ea typeface="+mn-ea"/>
                <a:cs typeface="+mn-cs"/>
              </a:rPr>
              <a:t>disadvantage</a:t>
            </a:r>
            <a:r>
              <a:rPr lang="en-US" sz="4000" b="0" i="0" kern="1200" dirty="0">
                <a:solidFill>
                  <a:schemeClr val="tx1"/>
                </a:solidFill>
                <a:latin typeface="+mn-lt"/>
                <a:ea typeface="+mn-ea"/>
                <a:cs typeface="+mn-cs"/>
              </a:rPr>
              <a:t> to </a:t>
            </a:r>
            <a:r>
              <a:rPr lang="en-US" sz="4000" b="0" i="0" kern="1200" dirty="0" err="1">
                <a:solidFill>
                  <a:schemeClr val="tx1"/>
                </a:solidFill>
                <a:latin typeface="+mn-lt"/>
                <a:ea typeface="+mn-ea"/>
                <a:cs typeface="+mn-cs"/>
              </a:rPr>
              <a:t>Naglers</a:t>
            </a:r>
            <a:r>
              <a:rPr lang="en-US" sz="4000" b="0" i="0" kern="1200" dirty="0">
                <a:solidFill>
                  <a:schemeClr val="tx1"/>
                </a:solidFill>
                <a:latin typeface="+mn-lt"/>
                <a:ea typeface="+mn-ea"/>
                <a:cs typeface="+mn-cs"/>
              </a:rPr>
              <a:t> is in their weight. Long focal length versions exceed 0.5 kg (1.1 lb), which is enough to unbalance small telescopes. Another disadvantage is a high purchase cost, with large </a:t>
            </a:r>
            <a:r>
              <a:rPr lang="en-US" sz="4000" b="0" i="0" kern="1200" dirty="0" err="1">
                <a:solidFill>
                  <a:schemeClr val="tx1"/>
                </a:solidFill>
                <a:latin typeface="+mn-lt"/>
                <a:ea typeface="+mn-ea"/>
                <a:cs typeface="+mn-cs"/>
              </a:rPr>
              <a:t>Naglers</a:t>
            </a:r>
            <a:r>
              <a:rPr lang="en-US" sz="4000" b="0" i="0" kern="1200" dirty="0">
                <a:solidFill>
                  <a:schemeClr val="tx1"/>
                </a:solidFill>
                <a:latin typeface="+mn-lt"/>
                <a:ea typeface="+mn-ea"/>
                <a:cs typeface="+mn-cs"/>
              </a:rPr>
              <a:t>' prices comparable to the cost of a small telescope. </a:t>
            </a:r>
            <a:endParaRPr lang="en-US" sz="4000" b="1"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4000" b="1" i="0" kern="1200" dirty="0">
              <a:solidFill>
                <a:schemeClr val="tx1"/>
              </a:solidFill>
              <a:latin typeface="+mn-lt"/>
              <a:ea typeface="+mn-ea"/>
              <a:cs typeface="+mn-cs"/>
            </a:endParaRPr>
          </a:p>
          <a:p>
            <a:endParaRPr lang="en-US" sz="4000" b="1" i="0" kern="1200" dirty="0">
              <a:solidFill>
                <a:schemeClr val="tx1"/>
              </a:solidFill>
              <a:latin typeface="+mn-lt"/>
              <a:ea typeface="+mn-ea"/>
              <a:cs typeface="+mn-cs"/>
            </a:endParaRPr>
          </a:p>
          <a:p>
            <a:endParaRPr lang="en-US" sz="4000" b="0" i="0" kern="1200" dirty="0">
              <a:solidFill>
                <a:schemeClr val="tx1"/>
              </a:solidFill>
              <a:latin typeface="+mn-lt"/>
              <a:ea typeface="+mn-ea"/>
              <a:cs typeface="+mn-cs"/>
            </a:endParaRPr>
          </a:p>
          <a:p>
            <a:endParaRPr lang="en-US" sz="2400" b="0" i="0" kern="1200" dirty="0">
              <a:solidFill>
                <a:schemeClr val="tx1"/>
              </a:solidFill>
              <a:latin typeface="+mn-lt"/>
              <a:ea typeface="+mn-ea"/>
              <a:cs typeface="+mn-cs"/>
            </a:endParaRPr>
          </a:p>
          <a:p>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293FE3-0D60-427A-BB12-FA6C9AFF46E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1" dirty="0"/>
          </a:p>
          <a:p>
            <a:r>
              <a:rPr lang="en-US" sz="1600" b="1" dirty="0"/>
              <a:t>Just a more realistic view of the lenses involved</a:t>
            </a:r>
          </a:p>
        </p:txBody>
      </p:sp>
      <p:sp>
        <p:nvSpPr>
          <p:cNvPr id="4" name="Slide Number Placeholder 3"/>
          <p:cNvSpPr>
            <a:spLocks noGrp="1"/>
          </p:cNvSpPr>
          <p:nvPr>
            <p:ph type="sldNum" sz="quarter" idx="10"/>
          </p:nvPr>
        </p:nvSpPr>
        <p:spPr/>
        <p:txBody>
          <a:bodyPr/>
          <a:lstStyle/>
          <a:p>
            <a:fld id="{4FE18475-E848-40A4-9B91-DE387E4AF4B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702248-0CFB-4601-B240-B1EFD16B630D}"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A4E8-6ADE-4D68-A881-31EF7C2313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02248-0CFB-4601-B240-B1EFD16B630D}"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A4E8-6ADE-4D68-A881-31EF7C2313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02248-0CFB-4601-B240-B1EFD16B630D}"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A4E8-6ADE-4D68-A881-31EF7C2313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02248-0CFB-4601-B240-B1EFD16B630D}"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A4E8-6ADE-4D68-A881-31EF7C2313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02248-0CFB-4601-B240-B1EFD16B630D}"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A4E8-6ADE-4D68-A881-31EF7C2313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02248-0CFB-4601-B240-B1EFD16B630D}"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9A4E8-6ADE-4D68-A881-31EF7C2313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02248-0CFB-4601-B240-B1EFD16B630D}" type="datetimeFigureOut">
              <a:rPr lang="en-US" smtClean="0"/>
              <a:pPr/>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9A4E8-6ADE-4D68-A881-31EF7C2313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02248-0CFB-4601-B240-B1EFD16B630D}" type="datetimeFigureOut">
              <a:rPr lang="en-US" smtClean="0"/>
              <a:pPr/>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9A4E8-6ADE-4D68-A881-31EF7C2313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02248-0CFB-4601-B240-B1EFD16B630D}" type="datetimeFigureOut">
              <a:rPr lang="en-US" smtClean="0"/>
              <a:pPr/>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9A4E8-6ADE-4D68-A881-31EF7C2313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702248-0CFB-4601-B240-B1EFD16B630D}"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9A4E8-6ADE-4D68-A881-31EF7C2313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702248-0CFB-4601-B240-B1EFD16B630D}"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9A4E8-6ADE-4D68-A881-31EF7C2313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02248-0CFB-4601-B240-B1EFD16B630D}" type="datetimeFigureOut">
              <a:rPr lang="en-US" smtClean="0"/>
              <a:pPr/>
              <a:t>4/4/2022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9A4E8-6ADE-4D68-A881-31EF7C2313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hyperlink" Target="https://en.wikipedia.org/wiki/Lens_(optic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agenaastro.com/choosing-a-color-planetary-filter.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Millimetr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Box 3"/>
          <p:cNvSpPr txBox="1"/>
          <p:nvPr/>
        </p:nvSpPr>
        <p:spPr>
          <a:xfrm>
            <a:off x="609600" y="381000"/>
            <a:ext cx="8077200" cy="1846659"/>
          </a:xfrm>
          <a:prstGeom prst="rect">
            <a:avLst/>
          </a:prstGeom>
          <a:noFill/>
        </p:spPr>
        <p:txBody>
          <a:bodyPr wrap="square" rtlCol="0">
            <a:spAutoFit/>
          </a:bodyPr>
          <a:lstStyle/>
          <a:p>
            <a:pPr algn="ctr"/>
            <a:r>
              <a:rPr lang="en-US" sz="4800" b="1" dirty="0">
                <a:solidFill>
                  <a:schemeClr val="bg1"/>
                </a:solidFill>
              </a:rPr>
              <a:t>Astronomical Telescope Eyepieces</a:t>
            </a:r>
          </a:p>
          <a:p>
            <a:pPr algn="ctr"/>
            <a:r>
              <a:rPr lang="en-US" dirty="0">
                <a:solidFill>
                  <a:schemeClr val="bg1"/>
                </a:solidFill>
              </a:rPr>
              <a:t>Everything (or at least some) you wanted to know but were afraid to ask.</a:t>
            </a:r>
          </a:p>
        </p:txBody>
      </p:sp>
      <p:pic>
        <p:nvPicPr>
          <p:cNvPr id="5" name="Picture 4" descr="6814c21e88abdfb2a37601c68de7c7d8--refracting-telescope-amateur-astronomy.jpg"/>
          <p:cNvPicPr>
            <a:picLocks noChangeAspect="1"/>
          </p:cNvPicPr>
          <p:nvPr/>
        </p:nvPicPr>
        <p:blipFill>
          <a:blip r:embed="rId3" cstate="print"/>
          <a:stretch>
            <a:fillRect/>
          </a:stretch>
        </p:blipFill>
        <p:spPr>
          <a:xfrm>
            <a:off x="2438400" y="2438400"/>
            <a:ext cx="4201140" cy="441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1066800"/>
          <a:ext cx="8915400" cy="4648197"/>
        </p:xfrm>
        <a:graphic>
          <a:graphicData uri="http://schemas.openxmlformats.org/drawingml/2006/table">
            <a:tbl>
              <a:tblPr/>
              <a:tblGrid>
                <a:gridCol w="1783080">
                  <a:extLst>
                    <a:ext uri="{9D8B030D-6E8A-4147-A177-3AD203B41FA5}">
                      <a16:colId xmlns:a16="http://schemas.microsoft.com/office/drawing/2014/main" val="20000"/>
                    </a:ext>
                  </a:extLst>
                </a:gridCol>
                <a:gridCol w="1783080">
                  <a:extLst>
                    <a:ext uri="{9D8B030D-6E8A-4147-A177-3AD203B41FA5}">
                      <a16:colId xmlns:a16="http://schemas.microsoft.com/office/drawing/2014/main" val="20001"/>
                    </a:ext>
                  </a:extLst>
                </a:gridCol>
                <a:gridCol w="1783080">
                  <a:extLst>
                    <a:ext uri="{9D8B030D-6E8A-4147-A177-3AD203B41FA5}">
                      <a16:colId xmlns:a16="http://schemas.microsoft.com/office/drawing/2014/main" val="20002"/>
                    </a:ext>
                  </a:extLst>
                </a:gridCol>
                <a:gridCol w="1783080">
                  <a:extLst>
                    <a:ext uri="{9D8B030D-6E8A-4147-A177-3AD203B41FA5}">
                      <a16:colId xmlns:a16="http://schemas.microsoft.com/office/drawing/2014/main" val="20003"/>
                    </a:ext>
                  </a:extLst>
                </a:gridCol>
                <a:gridCol w="1783080">
                  <a:extLst>
                    <a:ext uri="{9D8B030D-6E8A-4147-A177-3AD203B41FA5}">
                      <a16:colId xmlns:a16="http://schemas.microsoft.com/office/drawing/2014/main" val="20004"/>
                    </a:ext>
                  </a:extLst>
                </a:gridCol>
              </a:tblGrid>
              <a:tr h="1415504">
                <a:tc>
                  <a:txBody>
                    <a:bodyPr/>
                    <a:lstStyle/>
                    <a:p>
                      <a:r>
                        <a:rPr lang="en-US" b="1" dirty="0"/>
                        <a:t>Power</a:t>
                      </a:r>
                      <a:br>
                        <a:rPr lang="en-US" b="1" dirty="0"/>
                      </a:br>
                      <a:r>
                        <a:rPr lang="en-US" b="1" dirty="0"/>
                        <a:t>Range</a:t>
                      </a:r>
                      <a:endParaRPr lang="en-US" dirty="0"/>
                    </a:p>
                  </a:txBody>
                  <a:tcPr marL="38100" marR="38100" marT="38100" marB="38100" anchor="ctr">
                    <a:lnL>
                      <a:noFill/>
                    </a:lnL>
                    <a:lnR>
                      <a:noFill/>
                    </a:lnR>
                    <a:lnT>
                      <a:noFill/>
                    </a:lnT>
                    <a:lnB>
                      <a:noFill/>
                    </a:lnB>
                    <a:solidFill>
                      <a:schemeClr val="bg1"/>
                    </a:solidFill>
                  </a:tcPr>
                </a:tc>
                <a:tc>
                  <a:txBody>
                    <a:bodyPr/>
                    <a:lstStyle/>
                    <a:p>
                      <a:r>
                        <a:rPr lang="en-US" b="1"/>
                        <a:t>Eyepiece</a:t>
                      </a:r>
                      <a:br>
                        <a:rPr lang="en-US" b="1"/>
                      </a:br>
                      <a:r>
                        <a:rPr lang="en-US" b="1"/>
                        <a:t>(f/4 Telescope)</a:t>
                      </a:r>
                      <a:endParaRPr lang="en-US"/>
                    </a:p>
                  </a:txBody>
                  <a:tcPr marL="38100" marR="38100" marT="38100" marB="38100" anchor="ctr">
                    <a:lnL>
                      <a:noFill/>
                    </a:lnL>
                    <a:lnR>
                      <a:noFill/>
                    </a:lnR>
                    <a:lnT>
                      <a:noFill/>
                    </a:lnT>
                    <a:lnB>
                      <a:noFill/>
                    </a:lnB>
                    <a:solidFill>
                      <a:schemeClr val="bg1"/>
                    </a:solidFill>
                  </a:tcPr>
                </a:tc>
                <a:tc>
                  <a:txBody>
                    <a:bodyPr/>
                    <a:lstStyle/>
                    <a:p>
                      <a:r>
                        <a:rPr lang="en-US" b="1" dirty="0"/>
                        <a:t>Eyepiece</a:t>
                      </a:r>
                      <a:br>
                        <a:rPr lang="en-US" b="1" dirty="0"/>
                      </a:br>
                      <a:r>
                        <a:rPr lang="en-US" b="1" dirty="0"/>
                        <a:t>(f/8 Telescope)</a:t>
                      </a:r>
                      <a:endParaRPr lang="en-US" dirty="0"/>
                    </a:p>
                  </a:txBody>
                  <a:tcPr marL="38100" marR="38100" marT="38100" marB="38100" anchor="ctr">
                    <a:lnL>
                      <a:noFill/>
                    </a:lnL>
                    <a:lnR>
                      <a:noFill/>
                    </a:lnR>
                    <a:lnT>
                      <a:noFill/>
                    </a:lnT>
                    <a:lnB>
                      <a:noFill/>
                    </a:lnB>
                    <a:solidFill>
                      <a:schemeClr val="bg1"/>
                    </a:solidFill>
                  </a:tcPr>
                </a:tc>
                <a:tc>
                  <a:txBody>
                    <a:bodyPr/>
                    <a:lstStyle/>
                    <a:p>
                      <a:r>
                        <a:rPr lang="en-US" b="1"/>
                        <a:t>Eyepiece</a:t>
                      </a:r>
                      <a:br>
                        <a:rPr lang="en-US" b="1"/>
                      </a:br>
                      <a:r>
                        <a:rPr lang="en-US" b="1"/>
                        <a:t>(f/10 Telescope)</a:t>
                      </a:r>
                      <a:endParaRPr lang="en-US"/>
                    </a:p>
                  </a:txBody>
                  <a:tcPr marL="38100" marR="38100" marT="38100" marB="38100" anchor="ctr">
                    <a:lnL>
                      <a:noFill/>
                    </a:lnL>
                    <a:lnR>
                      <a:noFill/>
                    </a:lnR>
                    <a:lnT>
                      <a:noFill/>
                    </a:lnT>
                    <a:lnB>
                      <a:noFill/>
                    </a:lnB>
                    <a:solidFill>
                      <a:schemeClr val="bg1"/>
                    </a:solidFill>
                  </a:tcPr>
                </a:tc>
                <a:tc>
                  <a:txBody>
                    <a:bodyPr/>
                    <a:lstStyle/>
                    <a:p>
                      <a:r>
                        <a:rPr lang="en-US" b="1"/>
                        <a:t>Eyepiece</a:t>
                      </a:r>
                      <a:br>
                        <a:rPr lang="en-US" b="1"/>
                      </a:br>
                      <a:r>
                        <a:rPr lang="en-US" b="1"/>
                        <a:t>(f/15 Telescope)</a:t>
                      </a:r>
                      <a:endParaRPr lang="en-US"/>
                    </a:p>
                  </a:txBody>
                  <a:tcPr marL="38100" marR="38100" marT="38100" marB="38100" anchor="ctr">
                    <a:lnL>
                      <a:noFill/>
                    </a:lnL>
                    <a:lnR>
                      <a:noFill/>
                    </a:lnR>
                    <a:lnT>
                      <a:noFill/>
                    </a:lnT>
                    <a:lnB>
                      <a:noFill/>
                    </a:lnB>
                    <a:solidFill>
                      <a:schemeClr val="bg1"/>
                    </a:solidFill>
                  </a:tcPr>
                </a:tc>
                <a:extLst>
                  <a:ext uri="{0D108BD9-81ED-4DB2-BD59-A6C34878D82A}">
                    <a16:rowId xmlns:a16="http://schemas.microsoft.com/office/drawing/2014/main" val="10000"/>
                  </a:ext>
                </a:extLst>
              </a:tr>
              <a:tr h="877751">
                <a:tc>
                  <a:txBody>
                    <a:bodyPr/>
                    <a:lstStyle/>
                    <a:p>
                      <a:r>
                        <a:rPr lang="en-US"/>
                        <a:t>VERY LOW</a:t>
                      </a:r>
                    </a:p>
                  </a:txBody>
                  <a:tcPr marL="38100" marR="38100" marT="38100" marB="38100" anchor="ctr">
                    <a:lnL>
                      <a:noFill/>
                    </a:lnL>
                    <a:lnR>
                      <a:noFill/>
                    </a:lnR>
                    <a:lnT>
                      <a:noFill/>
                    </a:lnT>
                    <a:lnB>
                      <a:noFill/>
                    </a:lnB>
                    <a:solidFill>
                      <a:schemeClr val="bg1"/>
                    </a:solidFill>
                  </a:tcPr>
                </a:tc>
                <a:tc>
                  <a:txBody>
                    <a:bodyPr/>
                    <a:lstStyle/>
                    <a:p>
                      <a:r>
                        <a:rPr lang="en-US"/>
                        <a:t>16 - 28mm</a:t>
                      </a:r>
                    </a:p>
                  </a:txBody>
                  <a:tcPr marL="38100" marR="38100" marT="38100" marB="38100" anchor="ctr">
                    <a:lnL>
                      <a:noFill/>
                    </a:lnL>
                    <a:lnR>
                      <a:noFill/>
                    </a:lnR>
                    <a:lnT>
                      <a:noFill/>
                    </a:lnT>
                    <a:lnB>
                      <a:noFill/>
                    </a:lnB>
                    <a:solidFill>
                      <a:schemeClr val="bg1"/>
                    </a:solidFill>
                  </a:tcPr>
                </a:tc>
                <a:tc>
                  <a:txBody>
                    <a:bodyPr/>
                    <a:lstStyle/>
                    <a:p>
                      <a:r>
                        <a:rPr lang="en-US" dirty="0"/>
                        <a:t>32 - 56mm</a:t>
                      </a:r>
                    </a:p>
                  </a:txBody>
                  <a:tcPr marL="38100" marR="38100" marT="38100" marB="38100" anchor="ctr">
                    <a:lnL>
                      <a:noFill/>
                    </a:lnL>
                    <a:lnR>
                      <a:noFill/>
                    </a:lnR>
                    <a:lnT>
                      <a:noFill/>
                    </a:lnT>
                    <a:lnB>
                      <a:noFill/>
                    </a:lnB>
                    <a:solidFill>
                      <a:schemeClr val="bg1"/>
                    </a:solidFill>
                  </a:tcPr>
                </a:tc>
                <a:tc>
                  <a:txBody>
                    <a:bodyPr/>
                    <a:lstStyle/>
                    <a:p>
                      <a:r>
                        <a:rPr lang="en-US" dirty="0"/>
                        <a:t>40 - 70mm*</a:t>
                      </a:r>
                    </a:p>
                  </a:txBody>
                  <a:tcPr marL="38100" marR="38100" marT="38100" marB="38100" anchor="ctr">
                    <a:lnL>
                      <a:noFill/>
                    </a:lnL>
                    <a:lnR>
                      <a:noFill/>
                    </a:lnR>
                    <a:lnT>
                      <a:noFill/>
                    </a:lnT>
                    <a:lnB>
                      <a:noFill/>
                    </a:lnB>
                    <a:solidFill>
                      <a:schemeClr val="bg1"/>
                    </a:solidFill>
                  </a:tcPr>
                </a:tc>
                <a:tc>
                  <a:txBody>
                    <a:bodyPr/>
                    <a:lstStyle/>
                    <a:p>
                      <a:r>
                        <a:rPr lang="en-US"/>
                        <a:t>60 - 105mm*</a:t>
                      </a:r>
                    </a:p>
                  </a:txBody>
                  <a:tcPr marL="38100" marR="38100" marT="38100" marB="38100" anchor="ctr">
                    <a:lnL>
                      <a:noFill/>
                    </a:lnL>
                    <a:lnR>
                      <a:noFill/>
                    </a:lnR>
                    <a:lnT>
                      <a:noFill/>
                    </a:lnT>
                    <a:lnB>
                      <a:noFill/>
                    </a:lnB>
                    <a:solidFill>
                      <a:schemeClr val="bg1"/>
                    </a:solidFill>
                  </a:tcPr>
                </a:tc>
                <a:extLst>
                  <a:ext uri="{0D108BD9-81ED-4DB2-BD59-A6C34878D82A}">
                    <a16:rowId xmlns:a16="http://schemas.microsoft.com/office/drawing/2014/main" val="10001"/>
                  </a:ext>
                </a:extLst>
              </a:tr>
              <a:tr h="492397">
                <a:tc>
                  <a:txBody>
                    <a:bodyPr/>
                    <a:lstStyle/>
                    <a:p>
                      <a:r>
                        <a:rPr lang="en-US"/>
                        <a:t>LOW</a:t>
                      </a:r>
                    </a:p>
                  </a:txBody>
                  <a:tcPr marL="38100" marR="38100" marT="38100" marB="38100" anchor="ctr">
                    <a:lnL>
                      <a:noFill/>
                    </a:lnL>
                    <a:lnR>
                      <a:noFill/>
                    </a:lnR>
                    <a:lnT>
                      <a:noFill/>
                    </a:lnT>
                    <a:lnB>
                      <a:noFill/>
                    </a:lnB>
                    <a:solidFill>
                      <a:schemeClr val="bg1"/>
                    </a:solidFill>
                  </a:tcPr>
                </a:tc>
                <a:tc>
                  <a:txBody>
                    <a:bodyPr/>
                    <a:lstStyle/>
                    <a:p>
                      <a:r>
                        <a:rPr lang="en-US"/>
                        <a:t>8 - 16mm</a:t>
                      </a:r>
                    </a:p>
                  </a:txBody>
                  <a:tcPr marL="38100" marR="38100" marT="38100" marB="38100" anchor="ctr">
                    <a:lnL>
                      <a:noFill/>
                    </a:lnL>
                    <a:lnR>
                      <a:noFill/>
                    </a:lnR>
                    <a:lnT>
                      <a:noFill/>
                    </a:lnT>
                    <a:lnB>
                      <a:noFill/>
                    </a:lnB>
                    <a:solidFill>
                      <a:schemeClr val="bg1"/>
                    </a:solidFill>
                  </a:tcPr>
                </a:tc>
                <a:tc>
                  <a:txBody>
                    <a:bodyPr/>
                    <a:lstStyle/>
                    <a:p>
                      <a:r>
                        <a:rPr lang="en-US"/>
                        <a:t>16 - 32mm</a:t>
                      </a:r>
                    </a:p>
                  </a:txBody>
                  <a:tcPr marL="38100" marR="38100" marT="38100" marB="38100" anchor="ctr">
                    <a:lnL>
                      <a:noFill/>
                    </a:lnL>
                    <a:lnR>
                      <a:noFill/>
                    </a:lnR>
                    <a:lnT>
                      <a:noFill/>
                    </a:lnT>
                    <a:lnB>
                      <a:noFill/>
                    </a:lnB>
                    <a:solidFill>
                      <a:schemeClr val="bg1"/>
                    </a:solidFill>
                  </a:tcPr>
                </a:tc>
                <a:tc>
                  <a:txBody>
                    <a:bodyPr/>
                    <a:lstStyle/>
                    <a:p>
                      <a:r>
                        <a:rPr lang="en-US"/>
                        <a:t>20 - 40mm</a:t>
                      </a:r>
                    </a:p>
                  </a:txBody>
                  <a:tcPr marL="38100" marR="38100" marT="38100" marB="38100" anchor="ctr">
                    <a:lnL>
                      <a:noFill/>
                    </a:lnL>
                    <a:lnR>
                      <a:noFill/>
                    </a:lnR>
                    <a:lnT>
                      <a:noFill/>
                    </a:lnT>
                    <a:lnB>
                      <a:noFill/>
                    </a:lnB>
                    <a:solidFill>
                      <a:schemeClr val="bg1"/>
                    </a:solidFill>
                  </a:tcPr>
                </a:tc>
                <a:tc>
                  <a:txBody>
                    <a:bodyPr/>
                    <a:lstStyle/>
                    <a:p>
                      <a:r>
                        <a:rPr lang="en-US"/>
                        <a:t>30 - 60mm</a:t>
                      </a:r>
                    </a:p>
                  </a:txBody>
                  <a:tcPr marL="38100" marR="38100" marT="38100" marB="38100" anchor="ctr">
                    <a:lnL>
                      <a:noFill/>
                    </a:lnL>
                    <a:lnR>
                      <a:noFill/>
                    </a:lnR>
                    <a:lnT>
                      <a:noFill/>
                    </a:lnT>
                    <a:lnB>
                      <a:noFill/>
                    </a:lnB>
                    <a:solidFill>
                      <a:schemeClr val="bg1"/>
                    </a:solidFill>
                  </a:tcPr>
                </a:tc>
                <a:extLst>
                  <a:ext uri="{0D108BD9-81ED-4DB2-BD59-A6C34878D82A}">
                    <a16:rowId xmlns:a16="http://schemas.microsoft.com/office/drawing/2014/main" val="10002"/>
                  </a:ext>
                </a:extLst>
              </a:tr>
              <a:tr h="492397">
                <a:tc>
                  <a:txBody>
                    <a:bodyPr/>
                    <a:lstStyle/>
                    <a:p>
                      <a:r>
                        <a:rPr lang="en-US"/>
                        <a:t>MEDIUM</a:t>
                      </a:r>
                    </a:p>
                  </a:txBody>
                  <a:tcPr marL="38100" marR="38100" marT="38100" marB="38100" anchor="ctr">
                    <a:lnL>
                      <a:noFill/>
                    </a:lnL>
                    <a:lnR>
                      <a:noFill/>
                    </a:lnR>
                    <a:lnT>
                      <a:noFill/>
                    </a:lnT>
                    <a:lnB>
                      <a:noFill/>
                    </a:lnB>
                    <a:solidFill>
                      <a:schemeClr val="bg1"/>
                    </a:solidFill>
                  </a:tcPr>
                </a:tc>
                <a:tc>
                  <a:txBody>
                    <a:bodyPr/>
                    <a:lstStyle/>
                    <a:p>
                      <a:r>
                        <a:rPr lang="en-US"/>
                        <a:t>4 - 8 mm</a:t>
                      </a:r>
                    </a:p>
                  </a:txBody>
                  <a:tcPr marL="38100" marR="38100" marT="38100" marB="38100" anchor="ctr">
                    <a:lnL>
                      <a:noFill/>
                    </a:lnL>
                    <a:lnR>
                      <a:noFill/>
                    </a:lnR>
                    <a:lnT>
                      <a:noFill/>
                    </a:lnT>
                    <a:lnB>
                      <a:noFill/>
                    </a:lnB>
                    <a:solidFill>
                      <a:schemeClr val="bg1"/>
                    </a:solidFill>
                  </a:tcPr>
                </a:tc>
                <a:tc>
                  <a:txBody>
                    <a:bodyPr/>
                    <a:lstStyle/>
                    <a:p>
                      <a:r>
                        <a:rPr lang="en-US"/>
                        <a:t>8 - 16mm</a:t>
                      </a:r>
                    </a:p>
                  </a:txBody>
                  <a:tcPr marL="38100" marR="38100" marT="38100" marB="38100" anchor="ctr">
                    <a:lnL>
                      <a:noFill/>
                    </a:lnL>
                    <a:lnR>
                      <a:noFill/>
                    </a:lnR>
                    <a:lnT>
                      <a:noFill/>
                    </a:lnT>
                    <a:lnB>
                      <a:noFill/>
                    </a:lnB>
                    <a:solidFill>
                      <a:schemeClr val="bg1"/>
                    </a:solidFill>
                  </a:tcPr>
                </a:tc>
                <a:tc>
                  <a:txBody>
                    <a:bodyPr/>
                    <a:lstStyle/>
                    <a:p>
                      <a:r>
                        <a:rPr lang="en-US"/>
                        <a:t>10 - 20mm</a:t>
                      </a:r>
                    </a:p>
                  </a:txBody>
                  <a:tcPr marL="38100" marR="38100" marT="38100" marB="38100" anchor="ctr">
                    <a:lnL>
                      <a:noFill/>
                    </a:lnL>
                    <a:lnR>
                      <a:noFill/>
                    </a:lnR>
                    <a:lnT>
                      <a:noFill/>
                    </a:lnT>
                    <a:lnB>
                      <a:noFill/>
                    </a:lnB>
                    <a:solidFill>
                      <a:schemeClr val="bg1"/>
                    </a:solidFill>
                  </a:tcPr>
                </a:tc>
                <a:tc>
                  <a:txBody>
                    <a:bodyPr/>
                    <a:lstStyle/>
                    <a:p>
                      <a:r>
                        <a:rPr lang="en-US"/>
                        <a:t>15 - 30mm</a:t>
                      </a:r>
                    </a:p>
                  </a:txBody>
                  <a:tcPr marL="38100" marR="38100" marT="38100" marB="38100" anchor="ctr">
                    <a:lnL>
                      <a:noFill/>
                    </a:lnL>
                    <a:lnR>
                      <a:noFill/>
                    </a:lnR>
                    <a:lnT>
                      <a:noFill/>
                    </a:lnT>
                    <a:lnB>
                      <a:noFill/>
                    </a:lnB>
                    <a:solidFill>
                      <a:schemeClr val="bg1"/>
                    </a:solidFill>
                  </a:tcPr>
                </a:tc>
                <a:extLst>
                  <a:ext uri="{0D108BD9-81ED-4DB2-BD59-A6C34878D82A}">
                    <a16:rowId xmlns:a16="http://schemas.microsoft.com/office/drawing/2014/main" val="10003"/>
                  </a:ext>
                </a:extLst>
              </a:tr>
              <a:tr h="492397">
                <a:tc>
                  <a:txBody>
                    <a:bodyPr/>
                    <a:lstStyle/>
                    <a:p>
                      <a:r>
                        <a:rPr lang="en-US"/>
                        <a:t>HIGH</a:t>
                      </a:r>
                    </a:p>
                  </a:txBody>
                  <a:tcPr marL="38100" marR="38100" marT="38100" marB="38100" anchor="ctr">
                    <a:lnL>
                      <a:noFill/>
                    </a:lnL>
                    <a:lnR>
                      <a:noFill/>
                    </a:lnR>
                    <a:lnT>
                      <a:noFill/>
                    </a:lnT>
                    <a:lnB>
                      <a:noFill/>
                    </a:lnB>
                    <a:solidFill>
                      <a:schemeClr val="bg1"/>
                    </a:solidFill>
                  </a:tcPr>
                </a:tc>
                <a:tc>
                  <a:txBody>
                    <a:bodyPr/>
                    <a:lstStyle/>
                    <a:p>
                      <a:r>
                        <a:rPr lang="en-US"/>
                        <a:t>2.8 - 4mm*</a:t>
                      </a:r>
                    </a:p>
                  </a:txBody>
                  <a:tcPr marL="38100" marR="38100" marT="38100" marB="38100" anchor="ctr">
                    <a:lnL>
                      <a:noFill/>
                    </a:lnL>
                    <a:lnR>
                      <a:noFill/>
                    </a:lnR>
                    <a:lnT>
                      <a:noFill/>
                    </a:lnT>
                    <a:lnB>
                      <a:noFill/>
                    </a:lnB>
                    <a:solidFill>
                      <a:schemeClr val="bg1"/>
                    </a:solidFill>
                  </a:tcPr>
                </a:tc>
                <a:tc>
                  <a:txBody>
                    <a:bodyPr/>
                    <a:lstStyle/>
                    <a:p>
                      <a:r>
                        <a:rPr lang="en-US"/>
                        <a:t>6 - 8mm</a:t>
                      </a:r>
                    </a:p>
                  </a:txBody>
                  <a:tcPr marL="38100" marR="38100" marT="38100" marB="38100" anchor="ctr">
                    <a:lnL>
                      <a:noFill/>
                    </a:lnL>
                    <a:lnR>
                      <a:noFill/>
                    </a:lnR>
                    <a:lnT>
                      <a:noFill/>
                    </a:lnT>
                    <a:lnB>
                      <a:noFill/>
                    </a:lnB>
                    <a:solidFill>
                      <a:schemeClr val="bg1"/>
                    </a:solidFill>
                  </a:tcPr>
                </a:tc>
                <a:tc>
                  <a:txBody>
                    <a:bodyPr/>
                    <a:lstStyle/>
                    <a:p>
                      <a:r>
                        <a:rPr lang="en-US"/>
                        <a:t>7 - 10mm</a:t>
                      </a:r>
                    </a:p>
                  </a:txBody>
                  <a:tcPr marL="38100" marR="38100" marT="38100" marB="38100" anchor="ctr">
                    <a:lnL>
                      <a:noFill/>
                    </a:lnL>
                    <a:lnR>
                      <a:noFill/>
                    </a:lnR>
                    <a:lnT>
                      <a:noFill/>
                    </a:lnT>
                    <a:lnB>
                      <a:noFill/>
                    </a:lnB>
                    <a:solidFill>
                      <a:schemeClr val="bg1"/>
                    </a:solidFill>
                  </a:tcPr>
                </a:tc>
                <a:tc>
                  <a:txBody>
                    <a:bodyPr/>
                    <a:lstStyle/>
                    <a:p>
                      <a:r>
                        <a:rPr lang="en-US"/>
                        <a:t>10 - 15mm</a:t>
                      </a:r>
                    </a:p>
                  </a:txBody>
                  <a:tcPr marL="38100" marR="38100" marT="38100" marB="38100" anchor="ctr">
                    <a:lnL>
                      <a:noFill/>
                    </a:lnL>
                    <a:lnR>
                      <a:noFill/>
                    </a:lnR>
                    <a:lnT>
                      <a:noFill/>
                    </a:lnT>
                    <a:lnB>
                      <a:noFill/>
                    </a:lnB>
                    <a:solidFill>
                      <a:schemeClr val="bg1"/>
                    </a:solidFill>
                  </a:tcPr>
                </a:tc>
                <a:extLst>
                  <a:ext uri="{0D108BD9-81ED-4DB2-BD59-A6C34878D82A}">
                    <a16:rowId xmlns:a16="http://schemas.microsoft.com/office/drawing/2014/main" val="10004"/>
                  </a:ext>
                </a:extLst>
              </a:tr>
              <a:tr h="877751">
                <a:tc>
                  <a:txBody>
                    <a:bodyPr/>
                    <a:lstStyle/>
                    <a:p>
                      <a:r>
                        <a:rPr lang="en-US"/>
                        <a:t>VERY HIGH</a:t>
                      </a:r>
                    </a:p>
                  </a:txBody>
                  <a:tcPr marL="38100" marR="38100" marT="38100" marB="38100" anchor="ctr">
                    <a:lnL>
                      <a:noFill/>
                    </a:lnL>
                    <a:lnR>
                      <a:noFill/>
                    </a:lnR>
                    <a:lnT>
                      <a:noFill/>
                    </a:lnT>
                    <a:lnB>
                      <a:noFill/>
                    </a:lnB>
                    <a:solidFill>
                      <a:schemeClr val="bg1"/>
                    </a:solidFill>
                  </a:tcPr>
                </a:tc>
                <a:tc>
                  <a:txBody>
                    <a:bodyPr/>
                    <a:lstStyle/>
                    <a:p>
                      <a:r>
                        <a:rPr lang="en-US"/>
                        <a:t>2.0 - 2.8mm*</a:t>
                      </a:r>
                    </a:p>
                  </a:txBody>
                  <a:tcPr marL="38100" marR="38100" marT="38100" marB="38100" anchor="ctr">
                    <a:lnL>
                      <a:noFill/>
                    </a:lnL>
                    <a:lnR>
                      <a:noFill/>
                    </a:lnR>
                    <a:lnT>
                      <a:noFill/>
                    </a:lnT>
                    <a:lnB>
                      <a:noFill/>
                    </a:lnB>
                    <a:solidFill>
                      <a:schemeClr val="bg1"/>
                    </a:solidFill>
                  </a:tcPr>
                </a:tc>
                <a:tc>
                  <a:txBody>
                    <a:bodyPr/>
                    <a:lstStyle/>
                    <a:p>
                      <a:r>
                        <a:rPr lang="en-US" dirty="0"/>
                        <a:t>4 - 6mm</a:t>
                      </a:r>
                    </a:p>
                  </a:txBody>
                  <a:tcPr marL="38100" marR="38100" marT="38100" marB="38100" anchor="ctr">
                    <a:lnL>
                      <a:noFill/>
                    </a:lnL>
                    <a:lnR>
                      <a:noFill/>
                    </a:lnR>
                    <a:lnT>
                      <a:noFill/>
                    </a:lnT>
                    <a:lnB>
                      <a:noFill/>
                    </a:lnB>
                    <a:solidFill>
                      <a:schemeClr val="bg1"/>
                    </a:solidFill>
                  </a:tcPr>
                </a:tc>
                <a:tc>
                  <a:txBody>
                    <a:bodyPr/>
                    <a:lstStyle/>
                    <a:p>
                      <a:r>
                        <a:rPr lang="en-US"/>
                        <a:t>5 - 7mm</a:t>
                      </a:r>
                    </a:p>
                  </a:txBody>
                  <a:tcPr marL="38100" marR="38100" marT="38100" marB="38100" anchor="ctr">
                    <a:lnL>
                      <a:noFill/>
                    </a:lnL>
                    <a:lnR>
                      <a:noFill/>
                    </a:lnR>
                    <a:lnT>
                      <a:noFill/>
                    </a:lnT>
                    <a:lnB>
                      <a:noFill/>
                    </a:lnB>
                    <a:solidFill>
                      <a:schemeClr val="bg1"/>
                    </a:solidFill>
                  </a:tcPr>
                </a:tc>
                <a:tc>
                  <a:txBody>
                    <a:bodyPr/>
                    <a:lstStyle/>
                    <a:p>
                      <a:r>
                        <a:rPr lang="en-US" dirty="0"/>
                        <a:t>7 - 10mm</a:t>
                      </a:r>
                    </a:p>
                  </a:txBody>
                  <a:tcPr marL="38100" marR="38100" marT="38100" marB="38100" anchor="ctr">
                    <a:lnL>
                      <a:noFill/>
                    </a:lnL>
                    <a:lnR>
                      <a:noFill/>
                    </a:lnR>
                    <a:lnT>
                      <a:noFill/>
                    </a:lnT>
                    <a:lnB>
                      <a:noFill/>
                    </a:lnB>
                    <a:solidFill>
                      <a:schemeClr val="bg1"/>
                    </a:solidFill>
                  </a:tcPr>
                </a:tc>
                <a:extLst>
                  <a:ext uri="{0D108BD9-81ED-4DB2-BD59-A6C34878D82A}">
                    <a16:rowId xmlns:a16="http://schemas.microsoft.com/office/drawing/2014/main" val="10005"/>
                  </a:ext>
                </a:extLst>
              </a:tr>
            </a:tbl>
          </a:graphicData>
        </a:graphic>
      </p:graphicFrame>
      <p:sp>
        <p:nvSpPr>
          <p:cNvPr id="17409" name="Rectangle 1"/>
          <p:cNvSpPr>
            <a:spLocks noChangeArrowheads="1"/>
          </p:cNvSpPr>
          <p:nvPr/>
        </p:nvSpPr>
        <p:spPr bwMode="auto">
          <a:xfrm>
            <a:off x="0" y="5744289"/>
            <a:ext cx="496001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Verdana" pitchFamily="34" charset="0"/>
                <a:cs typeface="Arial" pitchFamily="34" charset="0"/>
              </a:rPr>
              <a:t>*Eyepieces in these ranges are not normally practical with a 1.25” barrel.</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1600200" y="304800"/>
            <a:ext cx="5943600" cy="523220"/>
          </a:xfrm>
          <a:prstGeom prst="rect">
            <a:avLst/>
          </a:prstGeom>
          <a:noFill/>
        </p:spPr>
        <p:txBody>
          <a:bodyPr wrap="square" rtlCol="0">
            <a:spAutoFit/>
          </a:bodyPr>
          <a:lstStyle/>
          <a:p>
            <a:pPr algn="ctr"/>
            <a:r>
              <a:rPr lang="en-US" sz="2800" b="1" dirty="0"/>
              <a:t>Practical Focal Lengths for Eyepieces</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6705600" cy="830997"/>
          </a:xfrm>
          <a:prstGeom prst="rect">
            <a:avLst/>
          </a:prstGeom>
          <a:noFill/>
        </p:spPr>
        <p:txBody>
          <a:bodyPr wrap="square" rtlCol="0">
            <a:spAutoFit/>
          </a:bodyPr>
          <a:lstStyle/>
          <a:p>
            <a:pPr algn="ctr"/>
            <a:r>
              <a:rPr lang="en-US" sz="4800" b="1" dirty="0"/>
              <a:t>Barrel Sizes</a:t>
            </a:r>
          </a:p>
        </p:txBody>
      </p:sp>
      <p:pic>
        <p:nvPicPr>
          <p:cNvPr id="3" name="Picture 2" descr="Eyepiece Barrel Sizes.jpg"/>
          <p:cNvPicPr>
            <a:picLocks noChangeAspect="1"/>
          </p:cNvPicPr>
          <p:nvPr/>
        </p:nvPicPr>
        <p:blipFill>
          <a:blip r:embed="rId3" cstate="print"/>
          <a:stretch>
            <a:fillRect/>
          </a:stretch>
        </p:blipFill>
        <p:spPr>
          <a:xfrm>
            <a:off x="-8467" y="1143000"/>
            <a:ext cx="9152467" cy="51482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b="1" dirty="0"/>
              <a:t>How Many Do I Need?</a:t>
            </a:r>
          </a:p>
        </p:txBody>
      </p:sp>
      <p:pic>
        <p:nvPicPr>
          <p:cNvPr id="4" name="Picture 3" descr="Eyepieces 2.jpg"/>
          <p:cNvPicPr>
            <a:picLocks noChangeAspect="1"/>
          </p:cNvPicPr>
          <p:nvPr/>
        </p:nvPicPr>
        <p:blipFill>
          <a:blip r:embed="rId3" cstate="print"/>
          <a:stretch>
            <a:fillRect/>
          </a:stretch>
        </p:blipFill>
        <p:spPr>
          <a:xfrm>
            <a:off x="381000" y="838200"/>
            <a:ext cx="8413632" cy="57912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rlow.jpg"/>
          <p:cNvPicPr>
            <a:picLocks noChangeAspect="1"/>
          </p:cNvPicPr>
          <p:nvPr/>
        </p:nvPicPr>
        <p:blipFill>
          <a:blip r:embed="rId3" cstate="print"/>
          <a:stretch>
            <a:fillRect/>
          </a:stretch>
        </p:blipFill>
        <p:spPr>
          <a:xfrm>
            <a:off x="2514600" y="609600"/>
            <a:ext cx="3124200" cy="3124200"/>
          </a:xfrm>
          <a:prstGeom prst="rect">
            <a:avLst/>
          </a:prstGeom>
        </p:spPr>
      </p:pic>
      <p:sp>
        <p:nvSpPr>
          <p:cNvPr id="2" name="TextBox 1"/>
          <p:cNvSpPr txBox="1"/>
          <p:nvPr/>
        </p:nvSpPr>
        <p:spPr>
          <a:xfrm>
            <a:off x="2209800" y="228600"/>
            <a:ext cx="3962400" cy="830997"/>
          </a:xfrm>
          <a:prstGeom prst="rect">
            <a:avLst/>
          </a:prstGeom>
          <a:noFill/>
        </p:spPr>
        <p:txBody>
          <a:bodyPr wrap="square" rtlCol="0">
            <a:spAutoFit/>
          </a:bodyPr>
          <a:lstStyle/>
          <a:p>
            <a:pPr algn="ctr"/>
            <a:r>
              <a:rPr lang="en-US" sz="4800" b="1" dirty="0"/>
              <a:t>Barlow Lens</a:t>
            </a:r>
          </a:p>
        </p:txBody>
      </p:sp>
      <p:pic>
        <p:nvPicPr>
          <p:cNvPr id="4" name="Picture 3" descr="Barlow 2.jpg"/>
          <p:cNvPicPr>
            <a:picLocks noChangeAspect="1"/>
          </p:cNvPicPr>
          <p:nvPr/>
        </p:nvPicPr>
        <p:blipFill>
          <a:blip r:embed="rId4" cstate="print"/>
          <a:stretch>
            <a:fillRect/>
          </a:stretch>
        </p:blipFill>
        <p:spPr>
          <a:xfrm>
            <a:off x="6019800" y="1981200"/>
            <a:ext cx="2895600" cy="2895600"/>
          </a:xfrm>
          <a:prstGeom prst="rect">
            <a:avLst/>
          </a:prstGeom>
        </p:spPr>
      </p:pic>
      <p:pic>
        <p:nvPicPr>
          <p:cNvPr id="5" name="Picture 4" descr="Barlow 3.jpg"/>
          <p:cNvPicPr>
            <a:picLocks noChangeAspect="1"/>
          </p:cNvPicPr>
          <p:nvPr/>
        </p:nvPicPr>
        <p:blipFill>
          <a:blip r:embed="rId5" cstate="print"/>
          <a:stretch>
            <a:fillRect/>
          </a:stretch>
        </p:blipFill>
        <p:spPr>
          <a:xfrm>
            <a:off x="228600" y="1066800"/>
            <a:ext cx="2219325" cy="2219325"/>
          </a:xfrm>
          <a:prstGeom prst="rect">
            <a:avLst/>
          </a:prstGeom>
        </p:spPr>
      </p:pic>
      <p:sp>
        <p:nvSpPr>
          <p:cNvPr id="6" name="TextBox 5"/>
          <p:cNvSpPr txBox="1"/>
          <p:nvPr/>
        </p:nvSpPr>
        <p:spPr>
          <a:xfrm>
            <a:off x="5410200" y="4648200"/>
            <a:ext cx="3505200" cy="1569660"/>
          </a:xfrm>
          <a:prstGeom prst="rect">
            <a:avLst/>
          </a:prstGeom>
          <a:noFill/>
        </p:spPr>
        <p:txBody>
          <a:bodyPr wrap="square" rtlCol="0">
            <a:spAutoFit/>
          </a:bodyPr>
          <a:lstStyle/>
          <a:p>
            <a:pPr algn="ctr"/>
            <a:r>
              <a:rPr lang="en-US" sz="2400" b="1" dirty="0"/>
              <a:t>By using a </a:t>
            </a:r>
            <a:r>
              <a:rPr lang="en-US" sz="2400" b="1" dirty="0" err="1"/>
              <a:t>barlow</a:t>
            </a:r>
            <a:r>
              <a:rPr lang="en-US" sz="2400" b="1" dirty="0"/>
              <a:t> lens you can get away with having fewer eyepieces in your collection</a:t>
            </a:r>
          </a:p>
        </p:txBody>
      </p:sp>
      <p:pic>
        <p:nvPicPr>
          <p:cNvPr id="7" name="Picture 6" descr="600px-Barlow_lens.svg.png"/>
          <p:cNvPicPr>
            <a:picLocks noChangeAspect="1"/>
          </p:cNvPicPr>
          <p:nvPr/>
        </p:nvPicPr>
        <p:blipFill>
          <a:blip r:embed="rId6" cstate="print"/>
          <a:stretch>
            <a:fillRect/>
          </a:stretch>
        </p:blipFill>
        <p:spPr>
          <a:xfrm>
            <a:off x="6705600" y="457200"/>
            <a:ext cx="2095500" cy="1047750"/>
          </a:xfrm>
          <a:prstGeom prst="rect">
            <a:avLst/>
          </a:prstGeom>
          <a:ln>
            <a:solidFill>
              <a:schemeClr val="tx1"/>
            </a:solidFill>
          </a:ln>
        </p:spPr>
      </p:pic>
      <p:sp>
        <p:nvSpPr>
          <p:cNvPr id="8" name="TextBox 7"/>
          <p:cNvSpPr txBox="1"/>
          <p:nvPr/>
        </p:nvSpPr>
        <p:spPr>
          <a:xfrm>
            <a:off x="6781800" y="1524000"/>
            <a:ext cx="2209800" cy="646331"/>
          </a:xfrm>
          <a:prstGeom prst="rect">
            <a:avLst/>
          </a:prstGeom>
          <a:noFill/>
        </p:spPr>
        <p:txBody>
          <a:bodyPr wrap="square" rtlCol="0">
            <a:spAutoFit/>
          </a:bodyPr>
          <a:lstStyle/>
          <a:p>
            <a:r>
              <a:rPr lang="en-US" sz="1200" dirty="0"/>
              <a:t> (A) without (red) and with (green) a Barlow lens </a:t>
            </a:r>
            <a:r>
              <a:rPr lang="en-US" sz="1200" dirty="0">
                <a:hlinkClick r:id="rId7" tooltip="Lens (optics)"/>
              </a:rPr>
              <a:t>optical element</a:t>
            </a:r>
            <a:r>
              <a:rPr lang="en-US" sz="1200" dirty="0"/>
              <a:t> (B)</a:t>
            </a:r>
          </a:p>
        </p:txBody>
      </p:sp>
      <p:pic>
        <p:nvPicPr>
          <p:cNvPr id="9" name="Picture 8" descr="Barlow 4.jpg"/>
          <p:cNvPicPr>
            <a:picLocks noChangeAspect="1"/>
          </p:cNvPicPr>
          <p:nvPr/>
        </p:nvPicPr>
        <p:blipFill>
          <a:blip r:embed="rId8" cstate="print"/>
          <a:stretch>
            <a:fillRect/>
          </a:stretch>
        </p:blipFill>
        <p:spPr>
          <a:xfrm>
            <a:off x="152400" y="3556000"/>
            <a:ext cx="4953000" cy="3302000"/>
          </a:xfrm>
          <a:prstGeom prst="rect">
            <a:avLst/>
          </a:prstGeom>
        </p:spPr>
      </p:pic>
      <p:cxnSp>
        <p:nvCxnSpPr>
          <p:cNvPr id="11" name="Straight Arrow Connector 10"/>
          <p:cNvCxnSpPr/>
          <p:nvPr/>
        </p:nvCxnSpPr>
        <p:spPr>
          <a:xfrm flipH="1">
            <a:off x="3048000" y="3276600"/>
            <a:ext cx="762000" cy="1447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1" descr="Eyepiece Filters 3.jpg"/>
          <p:cNvPicPr>
            <a:picLocks noChangeAspect="1"/>
          </p:cNvPicPr>
          <p:nvPr/>
        </p:nvPicPr>
        <p:blipFill>
          <a:blip r:embed="rId3" cstate="print"/>
          <a:stretch>
            <a:fillRect/>
          </a:stretch>
        </p:blipFill>
        <p:spPr>
          <a:xfrm>
            <a:off x="609600" y="914400"/>
            <a:ext cx="7857631" cy="4724400"/>
          </a:xfrm>
          <a:prstGeom prst="rect">
            <a:avLst/>
          </a:prstGeom>
        </p:spPr>
      </p:pic>
      <p:sp>
        <p:nvSpPr>
          <p:cNvPr id="8" name="TextBox 7"/>
          <p:cNvSpPr txBox="1"/>
          <p:nvPr/>
        </p:nvSpPr>
        <p:spPr>
          <a:xfrm>
            <a:off x="2667000" y="0"/>
            <a:ext cx="3657600" cy="830997"/>
          </a:xfrm>
          <a:prstGeom prst="rect">
            <a:avLst/>
          </a:prstGeom>
          <a:noFill/>
        </p:spPr>
        <p:txBody>
          <a:bodyPr wrap="square" rtlCol="0">
            <a:spAutoFit/>
          </a:bodyPr>
          <a:lstStyle/>
          <a:p>
            <a:pPr algn="ctr"/>
            <a:r>
              <a:rPr lang="en-US" sz="4800" b="1" dirty="0"/>
              <a:t>Filters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381000"/>
          <a:ext cx="7543800" cy="381000"/>
        </p:xfrm>
        <a:graphic>
          <a:graphicData uri="http://schemas.openxmlformats.org/drawingml/2006/table">
            <a:tbl>
              <a:tblPr/>
              <a:tblGrid>
                <a:gridCol w="1866900">
                  <a:extLst>
                    <a:ext uri="{9D8B030D-6E8A-4147-A177-3AD203B41FA5}">
                      <a16:colId xmlns:a16="http://schemas.microsoft.com/office/drawing/2014/main" val="20000"/>
                    </a:ext>
                  </a:extLst>
                </a:gridCol>
                <a:gridCol w="1814311">
                  <a:extLst>
                    <a:ext uri="{9D8B030D-6E8A-4147-A177-3AD203B41FA5}">
                      <a16:colId xmlns:a16="http://schemas.microsoft.com/office/drawing/2014/main" val="20001"/>
                    </a:ext>
                  </a:extLst>
                </a:gridCol>
                <a:gridCol w="1919489">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81000">
                <a:tc>
                  <a:txBody>
                    <a:bodyPr/>
                    <a:lstStyle/>
                    <a:p>
                      <a:pPr algn="ctr" fontAlgn="t"/>
                      <a:r>
                        <a:rPr lang="en-US" sz="1300" b="1" dirty="0"/>
                        <a:t>Not Useful</a:t>
                      </a:r>
                    </a:p>
                  </a:txBody>
                  <a:tcPr marL="66915" marR="66915" marT="66915" marB="6691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t"/>
                      <a:r>
                        <a:rPr lang="en-US" sz="1300" b="1" dirty="0"/>
                        <a:t>Good</a:t>
                      </a:r>
                    </a:p>
                  </a:txBody>
                  <a:tcPr marL="66915" marR="66915" marT="66915" marB="6691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t"/>
                      <a:r>
                        <a:rPr lang="en-US" sz="1300" b="1" dirty="0"/>
                        <a:t>Excellent</a:t>
                      </a:r>
                    </a:p>
                  </a:txBody>
                  <a:tcPr marL="66915" marR="66915" marT="66915" marB="6691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CC33"/>
                    </a:solidFill>
                  </a:tcPr>
                </a:tc>
                <a:tc>
                  <a:txBody>
                    <a:bodyPr/>
                    <a:lstStyle/>
                    <a:p>
                      <a:pPr algn="ctr" fontAlgn="t"/>
                      <a:r>
                        <a:rPr lang="en-US" sz="1300" b="1" dirty="0"/>
                        <a:t>Probably the Best</a:t>
                      </a:r>
                    </a:p>
                  </a:txBody>
                  <a:tcPr marL="66915" marR="66915" marT="66915" marB="6691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609600" y="914400"/>
          <a:ext cx="8001000" cy="5715000"/>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52948">
                <a:tc>
                  <a:txBody>
                    <a:bodyPr/>
                    <a:lstStyle/>
                    <a:p>
                      <a:pPr algn="ctr" fontAlgn="ctr"/>
                      <a:r>
                        <a:rPr lang="en-US" sz="1000" b="1" dirty="0" err="1">
                          <a:solidFill>
                            <a:srgbClr val="FFFFFF"/>
                          </a:solidFill>
                        </a:rPr>
                        <a:t>Wratten</a:t>
                      </a:r>
                      <a:r>
                        <a:rPr lang="en-US" sz="1000" b="1" dirty="0">
                          <a:solidFill>
                            <a:srgbClr val="FFFFFF"/>
                          </a:solidFill>
                        </a:rPr>
                        <a:t> Number and Color</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3FF"/>
                    </a:solidFill>
                  </a:tcPr>
                </a:tc>
                <a:tc>
                  <a:txBody>
                    <a:bodyPr/>
                    <a:lstStyle/>
                    <a:p>
                      <a:pPr algn="ctr" fontAlgn="ctr"/>
                      <a:r>
                        <a:rPr lang="en-US" sz="1000" b="1" dirty="0">
                          <a:solidFill>
                            <a:srgbClr val="FFFFFF"/>
                          </a:solidFill>
                        </a:rPr>
                        <a:t>Moon</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3FF"/>
                    </a:solidFill>
                  </a:tcPr>
                </a:tc>
                <a:tc>
                  <a:txBody>
                    <a:bodyPr/>
                    <a:lstStyle/>
                    <a:p>
                      <a:pPr algn="ctr" fontAlgn="ctr"/>
                      <a:r>
                        <a:rPr lang="en-US" sz="1000" b="1" dirty="0">
                          <a:solidFill>
                            <a:srgbClr val="FFFFFF"/>
                          </a:solidFill>
                        </a:rPr>
                        <a:t>Mercury</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3FF"/>
                    </a:solidFill>
                  </a:tcPr>
                </a:tc>
                <a:tc>
                  <a:txBody>
                    <a:bodyPr/>
                    <a:lstStyle/>
                    <a:p>
                      <a:pPr algn="ctr" fontAlgn="ctr"/>
                      <a:r>
                        <a:rPr lang="en-US" sz="1000" b="1">
                          <a:solidFill>
                            <a:srgbClr val="FFFFFF"/>
                          </a:solidFill>
                        </a:rPr>
                        <a:t>Venus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3FF"/>
                    </a:solidFill>
                  </a:tcPr>
                </a:tc>
                <a:tc>
                  <a:txBody>
                    <a:bodyPr/>
                    <a:lstStyle/>
                    <a:p>
                      <a:pPr algn="ctr" fontAlgn="ctr"/>
                      <a:r>
                        <a:rPr lang="en-US" sz="1000" b="1">
                          <a:solidFill>
                            <a:srgbClr val="FFFFFF"/>
                          </a:solidFill>
                        </a:rPr>
                        <a:t>Mars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3FF"/>
                    </a:solidFill>
                  </a:tcPr>
                </a:tc>
                <a:tc>
                  <a:txBody>
                    <a:bodyPr/>
                    <a:lstStyle/>
                    <a:p>
                      <a:pPr algn="ctr" fontAlgn="ctr"/>
                      <a:r>
                        <a:rPr lang="en-US" sz="1000" b="1">
                          <a:solidFill>
                            <a:srgbClr val="FFFFFF"/>
                          </a:solidFill>
                        </a:rPr>
                        <a:t>Jupiter</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3FF"/>
                    </a:solidFill>
                  </a:tcPr>
                </a:tc>
                <a:tc>
                  <a:txBody>
                    <a:bodyPr/>
                    <a:lstStyle/>
                    <a:p>
                      <a:pPr algn="ctr" fontAlgn="ctr"/>
                      <a:r>
                        <a:rPr lang="en-US" sz="1000" b="1">
                          <a:solidFill>
                            <a:srgbClr val="FFFFFF"/>
                          </a:solidFill>
                        </a:rPr>
                        <a:t>Saturn</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3FF"/>
                    </a:solidFill>
                  </a:tcPr>
                </a:tc>
                <a:extLst>
                  <a:ext uri="{0D108BD9-81ED-4DB2-BD59-A6C34878D82A}">
                    <a16:rowId xmlns:a16="http://schemas.microsoft.com/office/drawing/2014/main" val="10000"/>
                  </a:ext>
                </a:extLst>
              </a:tr>
              <a:tr h="352948">
                <a:tc>
                  <a:txBody>
                    <a:bodyPr/>
                    <a:lstStyle/>
                    <a:p>
                      <a:pPr algn="ctr" fontAlgn="ctr"/>
                      <a:r>
                        <a:rPr lang="en-US" sz="1000" b="1" u="none" strike="noStrike" dirty="0">
                          <a:solidFill>
                            <a:schemeClr val="bg1"/>
                          </a:solidFill>
                          <a:hlinkClick r:id="rId3"/>
                        </a:rPr>
                        <a:t>#8 Light Yellow</a:t>
                      </a:r>
                      <a:endParaRPr lang="en-US" sz="1000" b="1" dirty="0">
                        <a:solidFill>
                          <a:schemeClr val="bg1"/>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dirty="0"/>
                        <a:t>With small telescopes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CC33"/>
                    </a:solidFill>
                  </a:tcPr>
                </a:tc>
                <a:tc>
                  <a:txBody>
                    <a:bodyPr/>
                    <a:lstStyle/>
                    <a:p>
                      <a:pPr algn="ctr" fontAlgn="ctr"/>
                      <a:r>
                        <a:rPr lang="en-US" sz="1000" b="0" dirty="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dirty="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Maria, Dust clouds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Belts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1"/>
                  </a:ext>
                </a:extLst>
              </a:tr>
              <a:tr h="352948">
                <a:tc>
                  <a:txBody>
                    <a:bodyPr/>
                    <a:lstStyle/>
                    <a:p>
                      <a:pPr algn="ctr" fontAlgn="ctr"/>
                      <a:r>
                        <a:rPr lang="en-US" sz="1000" b="1" u="none" strike="noStrike" dirty="0">
                          <a:solidFill>
                            <a:srgbClr val="FFFFFF"/>
                          </a:solidFill>
                          <a:hlinkClick r:id="rId3"/>
                        </a:rPr>
                        <a:t>#11 Yellow-Green</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dirty="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dirty="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Maria</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Belts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Cassini Division</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2"/>
                  </a:ext>
                </a:extLst>
              </a:tr>
              <a:tr h="352948">
                <a:tc>
                  <a:txBody>
                    <a:bodyPr/>
                    <a:lstStyle/>
                    <a:p>
                      <a:pPr algn="ctr" fontAlgn="ctr"/>
                      <a:r>
                        <a:rPr lang="en-US" sz="1000" b="1" u="none" strike="noStrike" dirty="0">
                          <a:solidFill>
                            <a:srgbClr val="FFFFFF"/>
                          </a:solidFill>
                          <a:hlinkClick r:id="rId3"/>
                        </a:rPr>
                        <a:t>#12 Yellow</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dirty="0"/>
                        <a:t>Improves contrast</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dirty="0"/>
                        <a:t>Maria, Atmospheric clouds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000" b="0"/>
                        <a:t>Belts, Poles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3"/>
                  </a:ext>
                </a:extLst>
              </a:tr>
              <a:tr h="563836">
                <a:tc>
                  <a:txBody>
                    <a:bodyPr/>
                    <a:lstStyle/>
                    <a:p>
                      <a:pPr algn="ctr" fontAlgn="ctr"/>
                      <a:r>
                        <a:rPr lang="en-US" sz="1000" b="1" u="none" strike="noStrike" dirty="0">
                          <a:solidFill>
                            <a:srgbClr val="FFFFFF"/>
                          </a:solidFill>
                          <a:hlinkClick r:id="rId3"/>
                        </a:rPr>
                        <a:t>#15 Dark Yellow / Amber</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a:t>Useful</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Daylight</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Low contrast clouds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pt-BR" sz="1000" b="0" dirty="0"/>
                        <a:t>Maria, Dust clouds, Polar regions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Belts, Poles, Festoons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4"/>
                  </a:ext>
                </a:extLst>
              </a:tr>
              <a:tr h="352948">
                <a:tc>
                  <a:txBody>
                    <a:bodyPr/>
                    <a:lstStyle/>
                    <a:p>
                      <a:pPr algn="ctr" fontAlgn="ctr"/>
                      <a:r>
                        <a:rPr lang="en-US" sz="1000" b="1" u="none" strike="noStrike" dirty="0">
                          <a:solidFill>
                            <a:srgbClr val="FFFFFF"/>
                          </a:solidFill>
                          <a:hlinkClick r:id="rId3"/>
                        </a:rPr>
                        <a:t>#21 Orange</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a:t>Very useful</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000" b="0"/>
                        <a:t>Daylight surface</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dirty="0"/>
                        <a:t>Surface edge detail</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Belts, Red spot, Festoons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Bands, poles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5"/>
                  </a:ext>
                </a:extLst>
              </a:tr>
              <a:tr h="563836">
                <a:tc>
                  <a:txBody>
                    <a:bodyPr/>
                    <a:lstStyle/>
                    <a:p>
                      <a:pPr algn="ctr" fontAlgn="ctr"/>
                      <a:r>
                        <a:rPr lang="en-US" sz="1000" b="1" u="none" strike="noStrike" dirty="0">
                          <a:solidFill>
                            <a:srgbClr val="FFFFFF"/>
                          </a:solidFill>
                          <a:hlinkClick r:id="rId3"/>
                        </a:rPr>
                        <a:t>#23A Light Red</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Daylight, Twilight</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dirty="0"/>
                        <a:t>Maria and surface, Dust clouds, Polar caps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000" b="0" dirty="0"/>
                        <a:t>Blue clouds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Blue clouds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6"/>
                  </a:ext>
                </a:extLst>
              </a:tr>
              <a:tr h="247502">
                <a:tc>
                  <a:txBody>
                    <a:bodyPr/>
                    <a:lstStyle/>
                    <a:p>
                      <a:pPr algn="ctr" fontAlgn="ctr"/>
                      <a:r>
                        <a:rPr lang="en-US" sz="1000" b="1" u="none" strike="noStrike" dirty="0">
                          <a:solidFill>
                            <a:srgbClr val="FFFFFF"/>
                          </a:solidFill>
                          <a:hlinkClick r:id="rId3"/>
                        </a:rPr>
                        <a:t>#25 Red</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Daylight, Twilight</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Upper clouds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CC33"/>
                    </a:solidFill>
                  </a:tcPr>
                </a:tc>
                <a:tc>
                  <a:txBody>
                    <a:bodyPr/>
                    <a:lstStyle/>
                    <a:p>
                      <a:pPr algn="ctr" fontAlgn="ctr"/>
                      <a:r>
                        <a:rPr lang="en-US" sz="1000" b="0"/>
                        <a:t>Maria, Polar caps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CC33"/>
                    </a:solidFill>
                  </a:tcPr>
                </a:tc>
                <a:tc>
                  <a:txBody>
                    <a:bodyPr/>
                    <a:lstStyle/>
                    <a:p>
                      <a:pPr algn="ctr" fontAlgn="ctr"/>
                      <a:r>
                        <a:rPr lang="en-US" sz="1000" b="0" dirty="0"/>
                        <a:t>Improves contrast</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7"/>
                  </a:ext>
                </a:extLst>
              </a:tr>
              <a:tr h="247502">
                <a:tc>
                  <a:txBody>
                    <a:bodyPr/>
                    <a:lstStyle/>
                    <a:p>
                      <a:pPr algn="ctr" fontAlgn="ctr"/>
                      <a:r>
                        <a:rPr lang="en-US" sz="1000" b="1" u="none" strike="noStrike" dirty="0">
                          <a:solidFill>
                            <a:srgbClr val="FFFFFF"/>
                          </a:solidFill>
                          <a:hlinkClick r:id="rId3"/>
                        </a:rPr>
                        <a:t>#29 Dark Red</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Terminator</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Maria, Polar caps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dirty="0"/>
                        <a:t>Moon transits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Clouds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8"/>
                  </a:ext>
                </a:extLst>
              </a:tr>
              <a:tr h="563836">
                <a:tc>
                  <a:txBody>
                    <a:bodyPr/>
                    <a:lstStyle/>
                    <a:p>
                      <a:pPr algn="ctr" fontAlgn="ctr"/>
                      <a:r>
                        <a:rPr lang="en-US" sz="1000" b="1" u="none" strike="noStrike" dirty="0">
                          <a:solidFill>
                            <a:srgbClr val="FFFFFF"/>
                          </a:solidFill>
                          <a:hlinkClick r:id="rId3"/>
                        </a:rPr>
                        <a:t>#38A Dark Blue</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Upper clouds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CC33"/>
                    </a:solidFill>
                  </a:tcPr>
                </a:tc>
                <a:tc>
                  <a:txBody>
                    <a:bodyPr/>
                    <a:lstStyle/>
                    <a:p>
                      <a:pPr algn="ctr" fontAlgn="ctr"/>
                      <a:r>
                        <a:rPr lang="en-US" sz="1000" b="0"/>
                        <a:t>Dust storms, Polar caps, Violet clearing</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dirty="0"/>
                        <a:t>Belts, Red spot</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CC33"/>
                    </a:solidFill>
                  </a:tcPr>
                </a:tc>
                <a:tc>
                  <a:txBody>
                    <a:bodyPr/>
                    <a:lstStyle/>
                    <a:p>
                      <a:pPr algn="ctr" fontAlgn="ctr"/>
                      <a:r>
                        <a:rPr lang="en-US" sz="1000" b="0"/>
                        <a:t>Bands, rings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9"/>
                  </a:ext>
                </a:extLst>
              </a:tr>
              <a:tr h="457402">
                <a:tc>
                  <a:txBody>
                    <a:bodyPr/>
                    <a:lstStyle/>
                    <a:p>
                      <a:pPr algn="ctr" fontAlgn="ctr"/>
                      <a:r>
                        <a:rPr lang="en-US" sz="1000" b="1" u="none" strike="noStrike" dirty="0">
                          <a:solidFill>
                            <a:srgbClr val="FFFFFF"/>
                          </a:solidFill>
                          <a:hlinkClick r:id="rId3"/>
                        </a:rPr>
                        <a:t>#47 Violet</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a:t>Useful</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CC33"/>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Upper clouds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000" b="0"/>
                        <a:t>Clouds and haze above poles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dirty="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Ring detail</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0"/>
                  </a:ext>
                </a:extLst>
              </a:tr>
              <a:tr h="352948">
                <a:tc>
                  <a:txBody>
                    <a:bodyPr/>
                    <a:lstStyle/>
                    <a:p>
                      <a:pPr algn="ctr" fontAlgn="ctr"/>
                      <a:r>
                        <a:rPr lang="en-US" sz="1000" b="1" u="none" strike="noStrike" dirty="0">
                          <a:solidFill>
                            <a:srgbClr val="FFFFFF"/>
                          </a:solidFill>
                          <a:hlinkClick r:id="rId3"/>
                        </a:rPr>
                        <a:t>#56 Light Green</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a:t>Useful</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Improves contrast</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Dust storms, Polar caps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CC33"/>
                    </a:solidFill>
                  </a:tcPr>
                </a:tc>
                <a:tc>
                  <a:txBody>
                    <a:bodyPr/>
                    <a:lstStyle/>
                    <a:p>
                      <a:pPr algn="ctr" fontAlgn="ctr"/>
                      <a:r>
                        <a:rPr lang="en-US" sz="1000" b="0"/>
                        <a:t>Red Spot</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dirty="0"/>
                        <a:t>Bands, Poles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1"/>
                  </a:ext>
                </a:extLst>
              </a:tr>
              <a:tr h="352948">
                <a:tc>
                  <a:txBody>
                    <a:bodyPr/>
                    <a:lstStyle/>
                    <a:p>
                      <a:pPr algn="ctr" fontAlgn="ctr"/>
                      <a:r>
                        <a:rPr lang="en-US" sz="1000" b="1" u="none" strike="noStrike" dirty="0">
                          <a:solidFill>
                            <a:srgbClr val="FFFFFF"/>
                          </a:solidFill>
                          <a:hlinkClick r:id="rId3"/>
                        </a:rPr>
                        <a:t>#58 Green</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ctr"/>
                      <a:r>
                        <a:rPr lang="en-US" sz="1000" b="0"/>
                        <a:t>Useful</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 </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b="0"/>
                        <a:t>Improves contrast</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Dust storms, Polar caps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CC33"/>
                    </a:solidFill>
                  </a:tcPr>
                </a:tc>
                <a:tc>
                  <a:txBody>
                    <a:bodyPr/>
                    <a:lstStyle/>
                    <a:p>
                      <a:pPr algn="ctr" fontAlgn="ctr"/>
                      <a:r>
                        <a:rPr lang="en-US" sz="1000" b="0"/>
                        <a:t>Belts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dirty="0"/>
                        <a:t>White bands, Poles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2"/>
                  </a:ext>
                </a:extLst>
              </a:tr>
              <a:tr h="352948">
                <a:tc>
                  <a:txBody>
                    <a:bodyPr/>
                    <a:lstStyle/>
                    <a:p>
                      <a:pPr algn="ctr" fontAlgn="ctr"/>
                      <a:r>
                        <a:rPr lang="en-US" sz="1000" b="1" u="none" strike="noStrike" dirty="0">
                          <a:solidFill>
                            <a:srgbClr val="FFFFFF"/>
                          </a:solidFill>
                          <a:hlinkClick r:id="rId3"/>
                        </a:rPr>
                        <a:t>#80A Blue</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a:t>Very useful</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000" b="0"/>
                        <a:t>Twilight surface</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Upper clouds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High clouds, Ice caps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Rills, Festoons, Red Spot</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000" b="0" dirty="0"/>
                        <a:t>Bands, Poles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3"/>
                  </a:ext>
                </a:extLst>
              </a:tr>
              <a:tr h="247502">
                <a:tc>
                  <a:txBody>
                    <a:bodyPr/>
                    <a:lstStyle/>
                    <a:p>
                      <a:pPr algn="ctr" fontAlgn="ctr"/>
                      <a:r>
                        <a:rPr lang="en-US" sz="1000" b="1" u="none" strike="noStrike" dirty="0">
                          <a:solidFill>
                            <a:srgbClr val="FFFFFF"/>
                          </a:solidFill>
                          <a:hlinkClick r:id="rId3"/>
                        </a:rPr>
                        <a:t>#82A Light Blue</a:t>
                      </a:r>
                      <a:endParaRPr lang="en-US" sz="1000" b="1" dirty="0">
                        <a:solidFill>
                          <a:srgbClr val="FFFFFF"/>
                        </a:solidFill>
                      </a:endParaRP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a:t>Useful</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Twilight surface</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dirty="0"/>
                        <a:t>Upper clouds</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a:t>Polar caps, Surface</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CC33"/>
                    </a:solidFill>
                  </a:tcPr>
                </a:tc>
                <a:tc>
                  <a:txBody>
                    <a:bodyPr/>
                    <a:lstStyle/>
                    <a:p>
                      <a:pPr algn="ctr" fontAlgn="ctr"/>
                      <a:r>
                        <a:rPr lang="en-US" sz="1000" b="0"/>
                        <a:t>Belt transition</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000" b="0" dirty="0"/>
                        <a:t>Band transition</a:t>
                      </a:r>
                    </a:p>
                  </a:txBody>
                  <a:tcPr marL="13260" marR="13260" marT="13260" marB="1326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4"/>
                  </a:ext>
                </a:extLst>
              </a:tr>
            </a:tbl>
          </a:graphicData>
        </a:graphic>
      </p:graphicFrame>
      <p:sp>
        <p:nvSpPr>
          <p:cNvPr id="16385" name="Rectangle 1"/>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323232"/>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rion-2-hydrogen-beta-nebula-eyepiece-filter-ccf.jpg"/>
          <p:cNvPicPr>
            <a:picLocks noChangeAspect="1"/>
          </p:cNvPicPr>
          <p:nvPr/>
        </p:nvPicPr>
        <p:blipFill>
          <a:blip r:embed="rId3" cstate="print"/>
          <a:stretch>
            <a:fillRect/>
          </a:stretch>
        </p:blipFill>
        <p:spPr>
          <a:xfrm>
            <a:off x="1981200" y="5359400"/>
            <a:ext cx="1123950" cy="1498600"/>
          </a:xfrm>
          <a:prstGeom prst="rect">
            <a:avLst/>
          </a:prstGeom>
        </p:spPr>
      </p:pic>
      <p:sp>
        <p:nvSpPr>
          <p:cNvPr id="2" name="TextBox 1"/>
          <p:cNvSpPr txBox="1"/>
          <p:nvPr/>
        </p:nvSpPr>
        <p:spPr>
          <a:xfrm>
            <a:off x="2590800" y="228600"/>
            <a:ext cx="3810000" cy="830997"/>
          </a:xfrm>
          <a:prstGeom prst="rect">
            <a:avLst/>
          </a:prstGeom>
          <a:noFill/>
        </p:spPr>
        <p:txBody>
          <a:bodyPr wrap="square" rtlCol="0">
            <a:spAutoFit/>
          </a:bodyPr>
          <a:lstStyle/>
          <a:p>
            <a:pPr algn="ctr"/>
            <a:r>
              <a:rPr lang="en-US" sz="4800" b="1" dirty="0"/>
              <a:t>Accessories</a:t>
            </a:r>
          </a:p>
        </p:txBody>
      </p:sp>
      <p:pic>
        <p:nvPicPr>
          <p:cNvPr id="3" name="Picture 2" descr="Bioviewer 1.jpg"/>
          <p:cNvPicPr>
            <a:picLocks noChangeAspect="1"/>
          </p:cNvPicPr>
          <p:nvPr/>
        </p:nvPicPr>
        <p:blipFill>
          <a:blip r:embed="rId4" cstate="print"/>
          <a:stretch>
            <a:fillRect/>
          </a:stretch>
        </p:blipFill>
        <p:spPr>
          <a:xfrm>
            <a:off x="6248400" y="990600"/>
            <a:ext cx="2667000" cy="2667000"/>
          </a:xfrm>
          <a:prstGeom prst="rect">
            <a:avLst/>
          </a:prstGeom>
        </p:spPr>
      </p:pic>
      <p:pic>
        <p:nvPicPr>
          <p:cNvPr id="4" name="Picture 3" descr="Gosky-9-position-125inch-Manual-Filter-Wheel-Revolver-for-Astronomical-Telescope_2804088_faa1e9aaf1ae63d37048e55d9d4e6f35.jpg"/>
          <p:cNvPicPr>
            <a:picLocks noChangeAspect="1"/>
          </p:cNvPicPr>
          <p:nvPr/>
        </p:nvPicPr>
        <p:blipFill>
          <a:blip r:embed="rId5" cstate="print"/>
          <a:stretch>
            <a:fillRect/>
          </a:stretch>
        </p:blipFill>
        <p:spPr>
          <a:xfrm>
            <a:off x="304800" y="1066800"/>
            <a:ext cx="2627363" cy="2667000"/>
          </a:xfrm>
          <a:prstGeom prst="rect">
            <a:avLst/>
          </a:prstGeom>
        </p:spPr>
      </p:pic>
      <p:pic>
        <p:nvPicPr>
          <p:cNvPr id="5" name="Picture 4" descr="UHC Deep Sky Filter 1.jpg"/>
          <p:cNvPicPr>
            <a:picLocks noChangeAspect="1"/>
          </p:cNvPicPr>
          <p:nvPr/>
        </p:nvPicPr>
        <p:blipFill>
          <a:blip r:embed="rId6" cstate="print"/>
          <a:stretch>
            <a:fillRect/>
          </a:stretch>
        </p:blipFill>
        <p:spPr>
          <a:xfrm>
            <a:off x="304800" y="4419600"/>
            <a:ext cx="1600200" cy="1200150"/>
          </a:xfrm>
          <a:prstGeom prst="rect">
            <a:avLst/>
          </a:prstGeom>
        </p:spPr>
      </p:pic>
      <p:pic>
        <p:nvPicPr>
          <p:cNvPr id="6" name="Picture 5" descr="Eyepiece Filters 2.jpg"/>
          <p:cNvPicPr>
            <a:picLocks noChangeAspect="1"/>
          </p:cNvPicPr>
          <p:nvPr/>
        </p:nvPicPr>
        <p:blipFill>
          <a:blip r:embed="rId7" cstate="print"/>
          <a:stretch>
            <a:fillRect/>
          </a:stretch>
        </p:blipFill>
        <p:spPr>
          <a:xfrm>
            <a:off x="1905000" y="4343400"/>
            <a:ext cx="1238250" cy="1238250"/>
          </a:xfrm>
          <a:prstGeom prst="rect">
            <a:avLst/>
          </a:prstGeom>
        </p:spPr>
      </p:pic>
      <p:pic>
        <p:nvPicPr>
          <p:cNvPr id="7" name="Picture 6" descr="gosky-metal-1-25-telescope-camera-t-adapter-and-nikon-t2-t-ring-adapter-for-nikon-dslr-slr-fits-niko__41LJ2qyn06L.jpg"/>
          <p:cNvPicPr>
            <a:picLocks noChangeAspect="1"/>
          </p:cNvPicPr>
          <p:nvPr/>
        </p:nvPicPr>
        <p:blipFill>
          <a:blip r:embed="rId8" cstate="print"/>
          <a:stretch>
            <a:fillRect/>
          </a:stretch>
        </p:blipFill>
        <p:spPr>
          <a:xfrm>
            <a:off x="6477000" y="4400550"/>
            <a:ext cx="2457450" cy="2457450"/>
          </a:xfrm>
          <a:prstGeom prst="rect">
            <a:avLst/>
          </a:prstGeom>
        </p:spPr>
      </p:pic>
      <p:pic>
        <p:nvPicPr>
          <p:cNvPr id="8" name="Picture 7" descr="Oxygen III Filter 1.jpg"/>
          <p:cNvPicPr>
            <a:picLocks noChangeAspect="1"/>
          </p:cNvPicPr>
          <p:nvPr/>
        </p:nvPicPr>
        <p:blipFill>
          <a:blip r:embed="rId9" cstate="print"/>
          <a:stretch>
            <a:fillRect/>
          </a:stretch>
        </p:blipFill>
        <p:spPr>
          <a:xfrm>
            <a:off x="457200" y="5562600"/>
            <a:ext cx="1201222" cy="1066800"/>
          </a:xfrm>
          <a:prstGeom prst="rect">
            <a:avLst/>
          </a:prstGeom>
        </p:spPr>
      </p:pic>
      <p:pic>
        <p:nvPicPr>
          <p:cNvPr id="11" name="Picture 10" descr="Illuminated Eyepiece.jpg"/>
          <p:cNvPicPr>
            <a:picLocks noChangeAspect="1"/>
          </p:cNvPicPr>
          <p:nvPr/>
        </p:nvPicPr>
        <p:blipFill>
          <a:blip r:embed="rId10" cstate="print"/>
          <a:stretch>
            <a:fillRect/>
          </a:stretch>
        </p:blipFill>
        <p:spPr>
          <a:xfrm>
            <a:off x="3505200" y="1295400"/>
            <a:ext cx="2024062" cy="1452562"/>
          </a:xfrm>
          <a:prstGeom prst="rect">
            <a:avLst/>
          </a:prstGeom>
        </p:spPr>
      </p:pic>
      <p:pic>
        <p:nvPicPr>
          <p:cNvPr id="10" name="Picture 9" descr="Zoom Eyepiece.jpg"/>
          <p:cNvPicPr>
            <a:picLocks noChangeAspect="1"/>
          </p:cNvPicPr>
          <p:nvPr/>
        </p:nvPicPr>
        <p:blipFill>
          <a:blip r:embed="rId11" cstate="print"/>
          <a:stretch>
            <a:fillRect/>
          </a:stretch>
        </p:blipFill>
        <p:spPr>
          <a:xfrm>
            <a:off x="3352800" y="3048000"/>
            <a:ext cx="3048000" cy="1728395"/>
          </a:xfrm>
          <a:prstGeom prst="rect">
            <a:avLst/>
          </a:prstGeom>
        </p:spPr>
      </p:pic>
      <p:pic>
        <p:nvPicPr>
          <p:cNvPr id="12" name="Picture 11" descr="Meade_07545_f_6_3_Focal_Reducer_202595.jpg"/>
          <p:cNvPicPr>
            <a:picLocks noChangeAspect="1"/>
          </p:cNvPicPr>
          <p:nvPr/>
        </p:nvPicPr>
        <p:blipFill>
          <a:blip r:embed="rId12" cstate="print"/>
          <a:stretch>
            <a:fillRect/>
          </a:stretch>
        </p:blipFill>
        <p:spPr>
          <a:xfrm>
            <a:off x="4267200" y="5029200"/>
            <a:ext cx="1524000" cy="1524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743200" y="381000"/>
            <a:ext cx="3657600" cy="830997"/>
          </a:xfrm>
          <a:prstGeom prst="rect">
            <a:avLst/>
          </a:prstGeom>
          <a:noFill/>
        </p:spPr>
        <p:txBody>
          <a:bodyPr wrap="square" rtlCol="0">
            <a:spAutoFit/>
          </a:bodyPr>
          <a:lstStyle/>
          <a:p>
            <a:pPr algn="ctr"/>
            <a:r>
              <a:rPr lang="en-US" sz="4800" b="1" dirty="0"/>
              <a:t>References</a:t>
            </a:r>
          </a:p>
        </p:txBody>
      </p:sp>
      <p:sp>
        <p:nvSpPr>
          <p:cNvPr id="3" name="TextBox 2"/>
          <p:cNvSpPr txBox="1"/>
          <p:nvPr/>
        </p:nvSpPr>
        <p:spPr>
          <a:xfrm>
            <a:off x="533400" y="1524000"/>
            <a:ext cx="4648200" cy="369332"/>
          </a:xfrm>
          <a:prstGeom prst="rect">
            <a:avLst/>
          </a:prstGeom>
          <a:noFill/>
        </p:spPr>
        <p:txBody>
          <a:bodyPr wrap="square" rtlCol="0">
            <a:spAutoFit/>
          </a:bodyPr>
          <a:lstStyle/>
          <a:p>
            <a:r>
              <a:rPr lang="en-US" dirty="0"/>
              <a:t>https://en.wikipedia.org/wiki/Eyepiece</a:t>
            </a:r>
          </a:p>
        </p:txBody>
      </p:sp>
      <p:sp>
        <p:nvSpPr>
          <p:cNvPr id="4" name="TextBox 3"/>
          <p:cNvSpPr txBox="1"/>
          <p:nvPr/>
        </p:nvSpPr>
        <p:spPr>
          <a:xfrm>
            <a:off x="533400" y="1981200"/>
            <a:ext cx="4191000" cy="369332"/>
          </a:xfrm>
          <a:prstGeom prst="rect">
            <a:avLst/>
          </a:prstGeom>
          <a:noFill/>
        </p:spPr>
        <p:txBody>
          <a:bodyPr wrap="square" rtlCol="0">
            <a:spAutoFit/>
          </a:bodyPr>
          <a:lstStyle/>
          <a:p>
            <a:r>
              <a:rPr lang="en-US" dirty="0"/>
              <a:t>https://en.wikipedia.org/wiki/Barlow_lens</a:t>
            </a:r>
          </a:p>
        </p:txBody>
      </p:sp>
      <p:sp>
        <p:nvSpPr>
          <p:cNvPr id="6" name="TextBox 5"/>
          <p:cNvSpPr txBox="1"/>
          <p:nvPr/>
        </p:nvSpPr>
        <p:spPr>
          <a:xfrm>
            <a:off x="533400" y="2514600"/>
            <a:ext cx="4419600" cy="646331"/>
          </a:xfrm>
          <a:prstGeom prst="rect">
            <a:avLst/>
          </a:prstGeom>
          <a:noFill/>
        </p:spPr>
        <p:txBody>
          <a:bodyPr wrap="square" rtlCol="0">
            <a:spAutoFit/>
          </a:bodyPr>
          <a:lstStyle/>
          <a:p>
            <a:r>
              <a:rPr lang="en-US" dirty="0"/>
              <a:t>https://www.astronomics.com/how-to-pick-an-eyepiece_t.aspx</a:t>
            </a:r>
          </a:p>
        </p:txBody>
      </p:sp>
      <p:sp>
        <p:nvSpPr>
          <p:cNvPr id="7" name="TextBox 6"/>
          <p:cNvSpPr txBox="1"/>
          <p:nvPr/>
        </p:nvSpPr>
        <p:spPr>
          <a:xfrm>
            <a:off x="533400" y="3352800"/>
            <a:ext cx="4495800" cy="646331"/>
          </a:xfrm>
          <a:prstGeom prst="rect">
            <a:avLst/>
          </a:prstGeom>
          <a:noFill/>
        </p:spPr>
        <p:txBody>
          <a:bodyPr wrap="square" rtlCol="0">
            <a:spAutoFit/>
          </a:bodyPr>
          <a:lstStyle/>
          <a:p>
            <a:r>
              <a:rPr lang="en-US" dirty="0"/>
              <a:t>https://www.opticsplanet.com/howto/how-to-guide-telescope-eyepieces.html</a:t>
            </a:r>
          </a:p>
        </p:txBody>
      </p:sp>
      <p:sp>
        <p:nvSpPr>
          <p:cNvPr id="10" name="TextBox 9"/>
          <p:cNvSpPr txBox="1"/>
          <p:nvPr/>
        </p:nvSpPr>
        <p:spPr>
          <a:xfrm>
            <a:off x="533400" y="4800600"/>
            <a:ext cx="3581400" cy="369332"/>
          </a:xfrm>
          <a:prstGeom prst="rect">
            <a:avLst/>
          </a:prstGeom>
          <a:noFill/>
        </p:spPr>
        <p:txBody>
          <a:bodyPr wrap="square" rtlCol="0">
            <a:spAutoFit/>
          </a:bodyPr>
          <a:lstStyle/>
          <a:p>
            <a:r>
              <a:rPr lang="en-US" dirty="0"/>
              <a:t>SAS-The-Use-of-Astronomical-Filters</a:t>
            </a:r>
          </a:p>
        </p:txBody>
      </p:sp>
      <p:sp>
        <p:nvSpPr>
          <p:cNvPr id="11" name="TextBox 10"/>
          <p:cNvSpPr txBox="1"/>
          <p:nvPr/>
        </p:nvSpPr>
        <p:spPr>
          <a:xfrm>
            <a:off x="533400" y="4191000"/>
            <a:ext cx="4343400" cy="369332"/>
          </a:xfrm>
          <a:prstGeom prst="rect">
            <a:avLst/>
          </a:prstGeom>
          <a:noFill/>
        </p:spPr>
        <p:txBody>
          <a:bodyPr wrap="square" rtlCol="0">
            <a:spAutoFit/>
          </a:bodyPr>
          <a:lstStyle/>
          <a:p>
            <a:r>
              <a:rPr lang="en-US" dirty="0"/>
              <a:t>Choosing Eyepieces for your Telescope- Shari</a:t>
            </a:r>
          </a:p>
        </p:txBody>
      </p:sp>
      <p:pic>
        <p:nvPicPr>
          <p:cNvPr id="9" name="Picture 8" descr="Right one.jpg"/>
          <p:cNvPicPr>
            <a:picLocks noChangeAspect="1"/>
          </p:cNvPicPr>
          <p:nvPr/>
        </p:nvPicPr>
        <p:blipFill>
          <a:blip r:embed="rId3" cstate="print"/>
          <a:stretch>
            <a:fillRect/>
          </a:stretch>
        </p:blipFill>
        <p:spPr>
          <a:xfrm>
            <a:off x="4915142" y="1447800"/>
            <a:ext cx="4228858" cy="487128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828800" y="304800"/>
            <a:ext cx="5562600" cy="1200329"/>
          </a:xfrm>
          <a:prstGeom prst="rect">
            <a:avLst/>
          </a:prstGeom>
          <a:noFill/>
        </p:spPr>
        <p:txBody>
          <a:bodyPr wrap="square" rtlCol="0">
            <a:spAutoFit/>
          </a:bodyPr>
          <a:lstStyle/>
          <a:p>
            <a:pPr algn="ctr"/>
            <a:r>
              <a:rPr lang="en-US" sz="7200" b="1" dirty="0"/>
              <a:t>Questions ?</a:t>
            </a:r>
          </a:p>
        </p:txBody>
      </p:sp>
      <p:pic>
        <p:nvPicPr>
          <p:cNvPr id="4" name="Picture 3" descr="kid-telescope-small-810x539.jpg"/>
          <p:cNvPicPr>
            <a:picLocks noChangeAspect="1"/>
          </p:cNvPicPr>
          <p:nvPr/>
        </p:nvPicPr>
        <p:blipFill>
          <a:blip r:embed="rId3" cstate="print"/>
          <a:stretch>
            <a:fillRect/>
          </a:stretch>
        </p:blipFill>
        <p:spPr>
          <a:xfrm>
            <a:off x="762000" y="1524000"/>
            <a:ext cx="7715250" cy="51339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B3C6-5132-4DE6-AA17-31506D80063A}"/>
              </a:ext>
            </a:extLst>
          </p:cNvPr>
          <p:cNvSpPr>
            <a:spLocks noGrp="1"/>
          </p:cNvSpPr>
          <p:nvPr>
            <p:ph type="title"/>
          </p:nvPr>
        </p:nvSpPr>
        <p:spPr/>
        <p:txBody>
          <a:bodyPr/>
          <a:lstStyle/>
          <a:p>
            <a:r>
              <a:rPr lang="en-US" dirty="0"/>
              <a:t>Astronomical Telescope Eyepieces</a:t>
            </a:r>
          </a:p>
        </p:txBody>
      </p:sp>
      <p:sp>
        <p:nvSpPr>
          <p:cNvPr id="3" name="Text Placeholder 2">
            <a:extLst>
              <a:ext uri="{FF2B5EF4-FFF2-40B4-BE49-F238E27FC236}">
                <a16:creationId xmlns:a16="http://schemas.microsoft.com/office/drawing/2014/main" id="{E45ADA37-B06F-48A1-90F1-B80A22932406}"/>
              </a:ext>
            </a:extLst>
          </p:cNvPr>
          <p:cNvSpPr>
            <a:spLocks noGrp="1"/>
          </p:cNvSpPr>
          <p:nvPr>
            <p:ph type="body" idx="1"/>
          </p:nvPr>
        </p:nvSpPr>
        <p:spPr/>
        <p:txBody>
          <a:bodyPr/>
          <a:lstStyle/>
          <a:p>
            <a:r>
              <a:rPr lang="en-US" dirty="0"/>
              <a:t>PowerPoint Created by Richard Cofer</a:t>
            </a:r>
          </a:p>
        </p:txBody>
      </p:sp>
    </p:spTree>
    <p:extLst>
      <p:ext uri="{BB962C8B-B14F-4D97-AF65-F5344CB8AC3E}">
        <p14:creationId xmlns:p14="http://schemas.microsoft.com/office/powerpoint/2010/main" val="271908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828800" y="152400"/>
            <a:ext cx="5257800" cy="769441"/>
          </a:xfrm>
          <a:prstGeom prst="rect">
            <a:avLst/>
          </a:prstGeom>
          <a:noFill/>
        </p:spPr>
        <p:txBody>
          <a:bodyPr wrap="square" rtlCol="0">
            <a:spAutoFit/>
          </a:bodyPr>
          <a:lstStyle/>
          <a:p>
            <a:pPr algn="ctr"/>
            <a:r>
              <a:rPr lang="en-US" sz="4400" b="1" dirty="0"/>
              <a:t>Considerations</a:t>
            </a:r>
          </a:p>
        </p:txBody>
      </p:sp>
      <p:sp>
        <p:nvSpPr>
          <p:cNvPr id="3" name="TextBox 2"/>
          <p:cNvSpPr txBox="1"/>
          <p:nvPr/>
        </p:nvSpPr>
        <p:spPr>
          <a:xfrm>
            <a:off x="609600" y="1295400"/>
            <a:ext cx="6248400" cy="707886"/>
          </a:xfrm>
          <a:prstGeom prst="rect">
            <a:avLst/>
          </a:prstGeom>
          <a:noFill/>
        </p:spPr>
        <p:txBody>
          <a:bodyPr wrap="square" rtlCol="0">
            <a:spAutoFit/>
          </a:bodyPr>
          <a:lstStyle/>
          <a:p>
            <a:pPr>
              <a:buFont typeface="Arial" pitchFamily="34" charset="0"/>
              <a:buChar char="•"/>
            </a:pPr>
            <a:r>
              <a:rPr lang="en-US" sz="4000" b="1" dirty="0"/>
              <a:t>Your Telescope</a:t>
            </a:r>
          </a:p>
        </p:txBody>
      </p:sp>
      <p:sp>
        <p:nvSpPr>
          <p:cNvPr id="4" name="TextBox 3"/>
          <p:cNvSpPr txBox="1"/>
          <p:nvPr/>
        </p:nvSpPr>
        <p:spPr>
          <a:xfrm>
            <a:off x="609600" y="2971800"/>
            <a:ext cx="6248400" cy="707886"/>
          </a:xfrm>
          <a:prstGeom prst="rect">
            <a:avLst/>
          </a:prstGeom>
          <a:noFill/>
        </p:spPr>
        <p:txBody>
          <a:bodyPr wrap="square" rtlCol="0">
            <a:spAutoFit/>
          </a:bodyPr>
          <a:lstStyle/>
          <a:p>
            <a:pPr>
              <a:buFont typeface="Arial" pitchFamily="34" charset="0"/>
              <a:buChar char="•"/>
            </a:pPr>
            <a:r>
              <a:rPr lang="en-US" sz="4000" b="1" dirty="0"/>
              <a:t>Your Eyes</a:t>
            </a:r>
          </a:p>
        </p:txBody>
      </p:sp>
      <p:sp>
        <p:nvSpPr>
          <p:cNvPr id="5" name="TextBox 4"/>
          <p:cNvSpPr txBox="1"/>
          <p:nvPr/>
        </p:nvSpPr>
        <p:spPr>
          <a:xfrm>
            <a:off x="609600" y="4343400"/>
            <a:ext cx="6248400" cy="707886"/>
          </a:xfrm>
          <a:prstGeom prst="rect">
            <a:avLst/>
          </a:prstGeom>
          <a:noFill/>
        </p:spPr>
        <p:txBody>
          <a:bodyPr wrap="square" rtlCol="0">
            <a:spAutoFit/>
          </a:bodyPr>
          <a:lstStyle/>
          <a:p>
            <a:pPr>
              <a:buFont typeface="Arial" pitchFamily="34" charset="0"/>
              <a:buChar char="•"/>
            </a:pPr>
            <a:r>
              <a:rPr lang="en-US" sz="4000" b="1" dirty="0"/>
              <a:t>Your Use</a:t>
            </a:r>
          </a:p>
        </p:txBody>
      </p:sp>
      <p:sp>
        <p:nvSpPr>
          <p:cNvPr id="6" name="TextBox 5"/>
          <p:cNvSpPr txBox="1"/>
          <p:nvPr/>
        </p:nvSpPr>
        <p:spPr>
          <a:xfrm>
            <a:off x="609600" y="5715000"/>
            <a:ext cx="6248400" cy="707886"/>
          </a:xfrm>
          <a:prstGeom prst="rect">
            <a:avLst/>
          </a:prstGeom>
          <a:noFill/>
        </p:spPr>
        <p:txBody>
          <a:bodyPr wrap="square" rtlCol="0">
            <a:spAutoFit/>
          </a:bodyPr>
          <a:lstStyle/>
          <a:p>
            <a:pPr>
              <a:buFont typeface="Arial" pitchFamily="34" charset="0"/>
              <a:buChar char="•"/>
            </a:pPr>
            <a:r>
              <a:rPr lang="en-US" sz="4000" b="1" dirty="0"/>
              <a:t>Your Wallet</a:t>
            </a:r>
          </a:p>
        </p:txBody>
      </p:sp>
      <p:pic>
        <p:nvPicPr>
          <p:cNvPr id="8" name="Picture 7" descr="Eyes 1.jpg"/>
          <p:cNvPicPr>
            <a:picLocks noChangeAspect="1"/>
          </p:cNvPicPr>
          <p:nvPr/>
        </p:nvPicPr>
        <p:blipFill>
          <a:blip r:embed="rId3" cstate="print"/>
          <a:stretch>
            <a:fillRect/>
          </a:stretch>
        </p:blipFill>
        <p:spPr>
          <a:xfrm>
            <a:off x="3048000" y="2819400"/>
            <a:ext cx="1681832" cy="1116737"/>
          </a:xfrm>
          <a:prstGeom prst="rect">
            <a:avLst/>
          </a:prstGeom>
        </p:spPr>
      </p:pic>
      <p:pic>
        <p:nvPicPr>
          <p:cNvPr id="9" name="Picture 8" descr="Eye 2.jpg"/>
          <p:cNvPicPr>
            <a:picLocks noChangeAspect="1"/>
          </p:cNvPicPr>
          <p:nvPr/>
        </p:nvPicPr>
        <p:blipFill>
          <a:blip r:embed="rId4" cstate="print"/>
          <a:stretch>
            <a:fillRect/>
          </a:stretch>
        </p:blipFill>
        <p:spPr>
          <a:xfrm>
            <a:off x="4800600" y="2895600"/>
            <a:ext cx="1600200" cy="834391"/>
          </a:xfrm>
          <a:prstGeom prst="rect">
            <a:avLst/>
          </a:prstGeom>
        </p:spPr>
      </p:pic>
      <p:pic>
        <p:nvPicPr>
          <p:cNvPr id="10" name="Picture 9" descr="Eyes 3.png"/>
          <p:cNvPicPr>
            <a:picLocks noChangeAspect="1"/>
          </p:cNvPicPr>
          <p:nvPr/>
        </p:nvPicPr>
        <p:blipFill>
          <a:blip r:embed="rId5" cstate="print"/>
          <a:stretch>
            <a:fillRect/>
          </a:stretch>
        </p:blipFill>
        <p:spPr>
          <a:xfrm>
            <a:off x="6553200" y="2819400"/>
            <a:ext cx="1905000" cy="1071563"/>
          </a:xfrm>
          <a:prstGeom prst="rect">
            <a:avLst/>
          </a:prstGeom>
        </p:spPr>
      </p:pic>
      <p:pic>
        <p:nvPicPr>
          <p:cNvPr id="11" name="Picture 10" descr="Telescopes 2.jpg"/>
          <p:cNvPicPr>
            <a:picLocks noChangeAspect="1"/>
          </p:cNvPicPr>
          <p:nvPr/>
        </p:nvPicPr>
        <p:blipFill>
          <a:blip r:embed="rId6" cstate="print"/>
          <a:stretch>
            <a:fillRect/>
          </a:stretch>
        </p:blipFill>
        <p:spPr>
          <a:xfrm>
            <a:off x="4495800" y="990600"/>
            <a:ext cx="3200400" cy="1798545"/>
          </a:xfrm>
          <a:prstGeom prst="rect">
            <a:avLst/>
          </a:prstGeom>
        </p:spPr>
      </p:pic>
      <p:pic>
        <p:nvPicPr>
          <p:cNvPr id="13" name="Picture 12" descr="Open Cluster 1.jpg"/>
          <p:cNvPicPr>
            <a:picLocks noChangeAspect="1"/>
          </p:cNvPicPr>
          <p:nvPr/>
        </p:nvPicPr>
        <p:blipFill>
          <a:blip r:embed="rId7" cstate="print"/>
          <a:stretch>
            <a:fillRect/>
          </a:stretch>
        </p:blipFill>
        <p:spPr>
          <a:xfrm>
            <a:off x="4191000" y="4267200"/>
            <a:ext cx="1447799" cy="975805"/>
          </a:xfrm>
          <a:prstGeom prst="rect">
            <a:avLst/>
          </a:prstGeom>
        </p:spPr>
      </p:pic>
      <p:pic>
        <p:nvPicPr>
          <p:cNvPr id="14" name="Picture 13" descr="Saturn 1.jpg"/>
          <p:cNvPicPr>
            <a:picLocks noChangeAspect="1"/>
          </p:cNvPicPr>
          <p:nvPr/>
        </p:nvPicPr>
        <p:blipFill>
          <a:blip r:embed="rId8" cstate="print"/>
          <a:stretch>
            <a:fillRect/>
          </a:stretch>
        </p:blipFill>
        <p:spPr>
          <a:xfrm>
            <a:off x="2971800" y="4267200"/>
            <a:ext cx="1143000" cy="982580"/>
          </a:xfrm>
          <a:prstGeom prst="rect">
            <a:avLst/>
          </a:prstGeom>
        </p:spPr>
      </p:pic>
      <p:pic>
        <p:nvPicPr>
          <p:cNvPr id="15" name="Picture 14" descr="Galaxy 1.jpg"/>
          <p:cNvPicPr>
            <a:picLocks noChangeAspect="1"/>
          </p:cNvPicPr>
          <p:nvPr/>
        </p:nvPicPr>
        <p:blipFill>
          <a:blip r:embed="rId9" cstate="print"/>
          <a:stretch>
            <a:fillRect/>
          </a:stretch>
        </p:blipFill>
        <p:spPr>
          <a:xfrm>
            <a:off x="5715000" y="4267199"/>
            <a:ext cx="1447800" cy="963445"/>
          </a:xfrm>
          <a:prstGeom prst="rect">
            <a:avLst/>
          </a:prstGeom>
        </p:spPr>
      </p:pic>
      <p:pic>
        <p:nvPicPr>
          <p:cNvPr id="17" name="Picture 16" descr="High_resolution_pictures_of_the_moon_7.jpg"/>
          <p:cNvPicPr>
            <a:picLocks noChangeAspect="1"/>
          </p:cNvPicPr>
          <p:nvPr/>
        </p:nvPicPr>
        <p:blipFill>
          <a:blip r:embed="rId10" cstate="print"/>
          <a:stretch>
            <a:fillRect/>
          </a:stretch>
        </p:blipFill>
        <p:spPr>
          <a:xfrm>
            <a:off x="7239001" y="4267200"/>
            <a:ext cx="1447800" cy="965483"/>
          </a:xfrm>
          <a:prstGeom prst="rect">
            <a:avLst/>
          </a:prstGeom>
        </p:spPr>
      </p:pic>
      <p:pic>
        <p:nvPicPr>
          <p:cNvPr id="18" name="Picture 17" descr="Money-Looked-After-and-Your-Wallet-Full-750x394.jpg"/>
          <p:cNvPicPr>
            <a:picLocks noChangeAspect="1"/>
          </p:cNvPicPr>
          <p:nvPr/>
        </p:nvPicPr>
        <p:blipFill>
          <a:blip r:embed="rId11" cstate="print"/>
          <a:stretch>
            <a:fillRect/>
          </a:stretch>
        </p:blipFill>
        <p:spPr>
          <a:xfrm>
            <a:off x="3657600" y="5486400"/>
            <a:ext cx="2286000" cy="1200912"/>
          </a:xfrm>
          <a:prstGeom prst="rect">
            <a:avLst/>
          </a:prstGeom>
        </p:spPr>
      </p:pic>
      <p:pic>
        <p:nvPicPr>
          <p:cNvPr id="19" name="Picture 18" descr="Empty Wallet.jpg"/>
          <p:cNvPicPr>
            <a:picLocks noChangeAspect="1"/>
          </p:cNvPicPr>
          <p:nvPr/>
        </p:nvPicPr>
        <p:blipFill>
          <a:blip r:embed="rId12" cstate="print"/>
          <a:stretch>
            <a:fillRect/>
          </a:stretch>
        </p:blipFill>
        <p:spPr>
          <a:xfrm>
            <a:off x="6096000" y="5410200"/>
            <a:ext cx="1905000" cy="127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5"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par>
                                <p:cTn id="22" presetID="8"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par>
                                <p:cTn id="30" presetID="8"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amond(in)">
                                      <p:cBhvr>
                                        <p:cTn id="32" dur="500"/>
                                        <p:tgtEl>
                                          <p:spTgt spid="14"/>
                                        </p:tgtEl>
                                      </p:cBhvr>
                                    </p:animEffect>
                                  </p:childTnLst>
                                </p:cTn>
                              </p:par>
                              <p:par>
                                <p:cTn id="33" presetID="4"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par>
                                <p:cTn id="36" presetID="3" presetClass="entr" presetSubtype="1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par>
                                <p:cTn id="39" presetID="5" presetClass="entr" presetSubtype="1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heckerboard(across)">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ox(in)">
                                      <p:cBhvr>
                                        <p:cTn id="46" dur="500"/>
                                        <p:tgtEl>
                                          <p:spTgt spid="6"/>
                                        </p:tgtEl>
                                      </p:cBhvr>
                                    </p:animEffect>
                                  </p:childTnLst>
                                </p:cTn>
                              </p:par>
                              <p:par>
                                <p:cTn id="47" presetID="5" presetClass="entr" presetSubtype="1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heckerboard(across)">
                                      <p:cBhvr>
                                        <p:cTn id="49" dur="500"/>
                                        <p:tgtEl>
                                          <p:spTgt spid="18"/>
                                        </p:tgtEl>
                                      </p:cBhvr>
                                    </p:animEffect>
                                  </p:childTnLst>
                                </p:cTn>
                              </p:par>
                              <p:par>
                                <p:cTn id="50" presetID="4" presetClass="entr" presetSubtype="16"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ox(in)">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1828800" y="533400"/>
            <a:ext cx="5257800" cy="830997"/>
          </a:xfrm>
          <a:prstGeom prst="rect">
            <a:avLst/>
          </a:prstGeom>
          <a:noFill/>
        </p:spPr>
        <p:txBody>
          <a:bodyPr wrap="square" rtlCol="0">
            <a:spAutoFit/>
          </a:bodyPr>
          <a:lstStyle/>
          <a:p>
            <a:pPr algn="ctr"/>
            <a:r>
              <a:rPr lang="en-US" sz="4800" b="1" dirty="0"/>
              <a:t>Important Terms</a:t>
            </a:r>
          </a:p>
        </p:txBody>
      </p:sp>
      <p:sp>
        <p:nvSpPr>
          <p:cNvPr id="5" name="TextBox 4"/>
          <p:cNvSpPr txBox="1"/>
          <p:nvPr/>
        </p:nvSpPr>
        <p:spPr>
          <a:xfrm>
            <a:off x="838200" y="1447800"/>
            <a:ext cx="5486400" cy="1446550"/>
          </a:xfrm>
          <a:prstGeom prst="rect">
            <a:avLst/>
          </a:prstGeom>
          <a:noFill/>
        </p:spPr>
        <p:txBody>
          <a:bodyPr wrap="square" rtlCol="0">
            <a:spAutoFit/>
          </a:bodyPr>
          <a:lstStyle/>
          <a:p>
            <a:r>
              <a:rPr lang="en-US" sz="2400" b="1" dirty="0"/>
              <a:t>Focal length</a:t>
            </a:r>
          </a:p>
          <a:p>
            <a:r>
              <a:rPr lang="en-US" sz="1200" dirty="0"/>
              <a:t>The focal length of an eyepiece is the distance from the principal plane of the eyepiece where parallel rays of light converge to a single point. When in use, the focal length of an eyepiece, combined with the focal length of the telescope objective, </a:t>
            </a:r>
            <a:r>
              <a:rPr lang="en-US" sz="1600" b="1" u="sng" dirty="0"/>
              <a:t>determines the magnification</a:t>
            </a:r>
            <a:r>
              <a:rPr lang="en-US" sz="1200" dirty="0"/>
              <a:t>. It is usually expressed in </a:t>
            </a:r>
            <a:r>
              <a:rPr lang="en-US" sz="1200" dirty="0">
                <a:hlinkClick r:id="rId3" tooltip="Millimetre"/>
              </a:rPr>
              <a:t>millimeters</a:t>
            </a:r>
            <a:r>
              <a:rPr lang="en-US" sz="1200" dirty="0"/>
              <a:t> when referring to the eyepiece alone. </a:t>
            </a:r>
          </a:p>
        </p:txBody>
      </p:sp>
      <p:sp>
        <p:nvSpPr>
          <p:cNvPr id="6" name="TextBox 5"/>
          <p:cNvSpPr txBox="1"/>
          <p:nvPr/>
        </p:nvSpPr>
        <p:spPr>
          <a:xfrm>
            <a:off x="838200" y="2971800"/>
            <a:ext cx="7162800" cy="1261884"/>
          </a:xfrm>
          <a:prstGeom prst="rect">
            <a:avLst/>
          </a:prstGeom>
          <a:noFill/>
        </p:spPr>
        <p:txBody>
          <a:bodyPr wrap="square" rtlCol="0">
            <a:spAutoFit/>
          </a:bodyPr>
          <a:lstStyle/>
          <a:p>
            <a:r>
              <a:rPr lang="en-US" sz="2400" b="1" dirty="0"/>
              <a:t>Field of View</a:t>
            </a:r>
          </a:p>
          <a:p>
            <a:r>
              <a:rPr lang="en-US" sz="1200" dirty="0"/>
              <a:t>The field of view, often abbreviated FOV, </a:t>
            </a:r>
            <a:r>
              <a:rPr lang="en-US" sz="1600" b="1" u="sng" dirty="0"/>
              <a:t>describes the area of a target that can be seen </a:t>
            </a:r>
            <a:r>
              <a:rPr lang="en-US" sz="1200" dirty="0"/>
              <a:t>when looking through an eyepiece. The field of view seen through an eyepiece varies, depending on the magnification achieved when connected to a particular telescope, and also on properties of the eyepiece itself. </a:t>
            </a:r>
          </a:p>
          <a:p>
            <a:endParaRPr lang="en-US" sz="1200" b="1" dirty="0"/>
          </a:p>
        </p:txBody>
      </p:sp>
      <p:sp>
        <p:nvSpPr>
          <p:cNvPr id="16" name="Rectangle 15"/>
          <p:cNvSpPr/>
          <p:nvPr/>
        </p:nvSpPr>
        <p:spPr>
          <a:xfrm>
            <a:off x="990600" y="4114800"/>
            <a:ext cx="7086600" cy="707886"/>
          </a:xfrm>
          <a:prstGeom prst="rect">
            <a:avLst/>
          </a:prstGeom>
        </p:spPr>
        <p:txBody>
          <a:bodyPr wrap="square">
            <a:spAutoFit/>
          </a:bodyPr>
          <a:lstStyle/>
          <a:p>
            <a:pPr lvl="0" eaLnBrk="0" fontAlgn="base" hangingPunct="0">
              <a:spcBef>
                <a:spcPct val="0"/>
              </a:spcBef>
              <a:spcAft>
                <a:spcPct val="0"/>
              </a:spcAft>
            </a:pPr>
            <a:r>
              <a:rPr lang="en-US" sz="1400" b="1" dirty="0">
                <a:solidFill>
                  <a:srgbClr val="222222"/>
                </a:solidFill>
                <a:latin typeface="Arial" pitchFamily="34" charset="0"/>
                <a:cs typeface="Arial" pitchFamily="34" charset="0"/>
              </a:rPr>
              <a:t>Actual field of view</a:t>
            </a:r>
          </a:p>
          <a:p>
            <a:pPr lvl="1" indent="-457200" eaLnBrk="0" fontAlgn="base" hangingPunct="0">
              <a:spcBef>
                <a:spcPct val="0"/>
              </a:spcBef>
              <a:spcAft>
                <a:spcPct val="0"/>
              </a:spcAft>
            </a:pPr>
            <a:r>
              <a:rPr lang="en-US" sz="1000" dirty="0">
                <a:solidFill>
                  <a:srgbClr val="222222"/>
                </a:solidFill>
                <a:latin typeface="Arial" pitchFamily="34" charset="0"/>
                <a:cs typeface="Arial" pitchFamily="34" charset="0"/>
              </a:rPr>
              <a:t>The angular size of the </a:t>
            </a:r>
            <a:r>
              <a:rPr lang="en-US" sz="1600" b="1" u="sng" dirty="0">
                <a:solidFill>
                  <a:srgbClr val="222222"/>
                </a:solidFill>
                <a:cs typeface="Arial" pitchFamily="34" charset="0"/>
              </a:rPr>
              <a:t>amount of sky that can be seen </a:t>
            </a:r>
            <a:r>
              <a:rPr lang="en-US" sz="1000" dirty="0">
                <a:solidFill>
                  <a:srgbClr val="222222"/>
                </a:solidFill>
                <a:latin typeface="Arial" pitchFamily="34" charset="0"/>
                <a:cs typeface="Arial" pitchFamily="34" charset="0"/>
              </a:rPr>
              <a:t>through an eyepiece when used with a particular telescope, producing a specific magnification. It ranges typically between 0.1 and 2 degrees.</a:t>
            </a:r>
          </a:p>
        </p:txBody>
      </p:sp>
      <p:sp>
        <p:nvSpPr>
          <p:cNvPr id="19" name="Rectangle 18"/>
          <p:cNvSpPr/>
          <p:nvPr/>
        </p:nvSpPr>
        <p:spPr>
          <a:xfrm>
            <a:off x="990600" y="4876800"/>
            <a:ext cx="7162800" cy="707886"/>
          </a:xfrm>
          <a:prstGeom prst="rect">
            <a:avLst/>
          </a:prstGeom>
        </p:spPr>
        <p:txBody>
          <a:bodyPr wrap="square">
            <a:spAutoFit/>
          </a:bodyPr>
          <a:lstStyle/>
          <a:p>
            <a:pPr lvl="0" eaLnBrk="0" fontAlgn="base" hangingPunct="0">
              <a:spcBef>
                <a:spcPct val="0"/>
              </a:spcBef>
              <a:spcAft>
                <a:spcPct val="0"/>
              </a:spcAft>
            </a:pPr>
            <a:r>
              <a:rPr lang="en-US" sz="1400" b="1" dirty="0">
                <a:solidFill>
                  <a:srgbClr val="222222"/>
                </a:solidFill>
                <a:latin typeface="Arial" pitchFamily="34" charset="0"/>
                <a:cs typeface="Arial" pitchFamily="34" charset="0"/>
              </a:rPr>
              <a:t>Apparent field of view</a:t>
            </a:r>
          </a:p>
          <a:p>
            <a:pPr lvl="1" indent="-457200" eaLnBrk="0" fontAlgn="base" hangingPunct="0">
              <a:spcBef>
                <a:spcPct val="0"/>
              </a:spcBef>
              <a:spcAft>
                <a:spcPct val="0"/>
              </a:spcAft>
            </a:pPr>
            <a:r>
              <a:rPr lang="en-US" sz="1000" dirty="0">
                <a:solidFill>
                  <a:srgbClr val="222222"/>
                </a:solidFill>
                <a:latin typeface="Arial" pitchFamily="34" charset="0"/>
                <a:cs typeface="Arial" pitchFamily="34" charset="0"/>
              </a:rPr>
              <a:t>this is a measure of the </a:t>
            </a:r>
            <a:r>
              <a:rPr lang="en-US" sz="1600" b="1" u="sng" dirty="0">
                <a:solidFill>
                  <a:srgbClr val="222222"/>
                </a:solidFill>
                <a:cs typeface="Arial" pitchFamily="34" charset="0"/>
              </a:rPr>
              <a:t>angular size of the image </a:t>
            </a:r>
            <a:r>
              <a:rPr lang="en-US" sz="1000" dirty="0">
                <a:solidFill>
                  <a:srgbClr val="222222"/>
                </a:solidFill>
                <a:latin typeface="Arial" pitchFamily="34" charset="0"/>
                <a:cs typeface="Arial" pitchFamily="34" charset="0"/>
              </a:rPr>
              <a:t>viewed through the eyepiece, in other words, how large the image appears (as distinct from the magnification). The measurement ranges from 30 to 110 </a:t>
            </a:r>
            <a:r>
              <a:rPr lang="en-US" sz="1000" dirty="0">
                <a:latin typeface="Arial" pitchFamily="34" charset="0"/>
                <a:cs typeface="Arial" pitchFamily="34" charset="0"/>
              </a:rPr>
              <a:t>degrees.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457200" y="5029200"/>
            <a:ext cx="7924800" cy="338554"/>
          </a:xfrm>
          <a:prstGeom prst="rect">
            <a:avLst/>
          </a:prstGeom>
          <a:noFill/>
        </p:spPr>
        <p:txBody>
          <a:bodyPr wrap="square" rtlCol="0">
            <a:spAutoFit/>
          </a:bodyPr>
          <a:lstStyle/>
          <a:p>
            <a:r>
              <a:rPr lang="en-US" sz="1600" b="1" u="sng" dirty="0"/>
              <a:t>Left image </a:t>
            </a:r>
            <a:r>
              <a:rPr lang="en-US" sz="1600" dirty="0"/>
              <a:t>shows image through an eyepiece with a narrow apparent field of view. </a:t>
            </a:r>
          </a:p>
        </p:txBody>
      </p:sp>
      <p:sp>
        <p:nvSpPr>
          <p:cNvPr id="6" name="Rectangle 5"/>
          <p:cNvSpPr/>
          <p:nvPr/>
        </p:nvSpPr>
        <p:spPr>
          <a:xfrm>
            <a:off x="0" y="0"/>
            <a:ext cx="9144000" cy="461665"/>
          </a:xfrm>
          <a:prstGeom prst="rect">
            <a:avLst/>
          </a:prstGeom>
        </p:spPr>
        <p:txBody>
          <a:bodyPr wrap="square">
            <a:spAutoFit/>
          </a:bodyPr>
          <a:lstStyle/>
          <a:p>
            <a:pPr algn="ctr"/>
            <a:r>
              <a:rPr lang="en-US" sz="2400" b="1" dirty="0">
                <a:solidFill>
                  <a:prstClr val="black"/>
                </a:solidFill>
              </a:rPr>
              <a:t>Simulation of views through various telescope eyepieces </a:t>
            </a:r>
            <a:endParaRPr lang="en-US" sz="2400" b="1" dirty="0"/>
          </a:p>
        </p:txBody>
      </p:sp>
      <p:sp>
        <p:nvSpPr>
          <p:cNvPr id="7" name="Rectangle 6"/>
          <p:cNvSpPr/>
          <p:nvPr/>
        </p:nvSpPr>
        <p:spPr>
          <a:xfrm>
            <a:off x="457200" y="5334000"/>
            <a:ext cx="8001000" cy="584775"/>
          </a:xfrm>
          <a:prstGeom prst="rect">
            <a:avLst/>
          </a:prstGeom>
        </p:spPr>
        <p:txBody>
          <a:bodyPr wrap="square">
            <a:spAutoFit/>
          </a:bodyPr>
          <a:lstStyle/>
          <a:p>
            <a:r>
              <a:rPr lang="en-US" sz="1600" b="1" u="sng" dirty="0">
                <a:solidFill>
                  <a:prstClr val="black"/>
                </a:solidFill>
              </a:rPr>
              <a:t>Center image </a:t>
            </a:r>
            <a:r>
              <a:rPr lang="en-US" sz="1600" dirty="0">
                <a:solidFill>
                  <a:prstClr val="black"/>
                </a:solidFill>
              </a:rPr>
              <a:t>shows image through an eyepiece of the same focal length but wider apparent field of view, and how the image is larger and shows a greater area. </a:t>
            </a:r>
            <a:endParaRPr lang="en-US" sz="1600" dirty="0"/>
          </a:p>
        </p:txBody>
      </p:sp>
      <p:sp>
        <p:nvSpPr>
          <p:cNvPr id="8" name="Rectangle 7"/>
          <p:cNvSpPr/>
          <p:nvPr/>
        </p:nvSpPr>
        <p:spPr>
          <a:xfrm>
            <a:off x="457200" y="5867400"/>
            <a:ext cx="8229600" cy="830997"/>
          </a:xfrm>
          <a:prstGeom prst="rect">
            <a:avLst/>
          </a:prstGeom>
        </p:spPr>
        <p:txBody>
          <a:bodyPr wrap="square">
            <a:spAutoFit/>
          </a:bodyPr>
          <a:lstStyle/>
          <a:p>
            <a:r>
              <a:rPr lang="en-US" sz="1600" b="1" u="sng" dirty="0">
                <a:solidFill>
                  <a:prstClr val="black"/>
                </a:solidFill>
              </a:rPr>
              <a:t>Right image </a:t>
            </a:r>
            <a:r>
              <a:rPr lang="en-US" sz="1600" dirty="0">
                <a:solidFill>
                  <a:prstClr val="black"/>
                </a:solidFill>
              </a:rPr>
              <a:t>shows image with the same apparent field of view as the center image, but shorter focal length giving greater magnification. The result is the same true field of view as the first image but at greater magnification.</a:t>
            </a:r>
            <a:endParaRPr lang="en-US" sz="1600" dirty="0"/>
          </a:p>
        </p:txBody>
      </p:sp>
      <p:pic>
        <p:nvPicPr>
          <p:cNvPr id="9" name="Picture 8" descr="Orion 60 Degree FOV.jpg"/>
          <p:cNvPicPr>
            <a:picLocks noChangeAspect="1"/>
          </p:cNvPicPr>
          <p:nvPr/>
        </p:nvPicPr>
        <p:blipFill>
          <a:blip r:embed="rId3" cstate="print"/>
          <a:stretch>
            <a:fillRect/>
          </a:stretch>
        </p:blipFill>
        <p:spPr>
          <a:xfrm>
            <a:off x="228600" y="3200400"/>
            <a:ext cx="2772394" cy="1362433"/>
          </a:xfrm>
          <a:prstGeom prst="rect">
            <a:avLst/>
          </a:prstGeom>
        </p:spPr>
      </p:pic>
      <p:pic>
        <p:nvPicPr>
          <p:cNvPr id="10" name="Picture 9" descr="Orion 82 Degree FOV.jpg"/>
          <p:cNvPicPr>
            <a:picLocks noChangeAspect="1"/>
          </p:cNvPicPr>
          <p:nvPr/>
        </p:nvPicPr>
        <p:blipFill>
          <a:blip r:embed="rId4" cstate="print"/>
          <a:stretch>
            <a:fillRect/>
          </a:stretch>
        </p:blipFill>
        <p:spPr>
          <a:xfrm>
            <a:off x="3352800" y="3124200"/>
            <a:ext cx="2438400" cy="1637212"/>
          </a:xfrm>
          <a:prstGeom prst="rect">
            <a:avLst/>
          </a:prstGeom>
        </p:spPr>
      </p:pic>
      <p:pic>
        <p:nvPicPr>
          <p:cNvPr id="11" name="Picture 10" descr="Orion 100 Degree FOV.jpg"/>
          <p:cNvPicPr>
            <a:picLocks noChangeAspect="1"/>
          </p:cNvPicPr>
          <p:nvPr/>
        </p:nvPicPr>
        <p:blipFill>
          <a:blip r:embed="rId5" cstate="print"/>
          <a:stretch>
            <a:fillRect/>
          </a:stretch>
        </p:blipFill>
        <p:spPr>
          <a:xfrm>
            <a:off x="6172200" y="2971800"/>
            <a:ext cx="2667000" cy="2011566"/>
          </a:xfrm>
          <a:prstGeom prst="rect">
            <a:avLst/>
          </a:prstGeom>
        </p:spPr>
      </p:pic>
      <p:pic>
        <p:nvPicPr>
          <p:cNvPr id="12" name="Picture 11" descr="Andromeda FOV 62.jpg"/>
          <p:cNvPicPr>
            <a:picLocks noChangeAspect="1"/>
          </p:cNvPicPr>
          <p:nvPr/>
        </p:nvPicPr>
        <p:blipFill>
          <a:blip r:embed="rId6" cstate="print"/>
          <a:stretch>
            <a:fillRect/>
          </a:stretch>
        </p:blipFill>
        <p:spPr>
          <a:xfrm>
            <a:off x="457200" y="609600"/>
            <a:ext cx="2209800" cy="2231536"/>
          </a:xfrm>
          <a:prstGeom prst="rect">
            <a:avLst/>
          </a:prstGeom>
        </p:spPr>
      </p:pic>
      <p:pic>
        <p:nvPicPr>
          <p:cNvPr id="13" name="Picture 12" descr="Andromeda FOV 82.jpg"/>
          <p:cNvPicPr>
            <a:picLocks noChangeAspect="1"/>
          </p:cNvPicPr>
          <p:nvPr/>
        </p:nvPicPr>
        <p:blipFill>
          <a:blip r:embed="rId7" cstate="print"/>
          <a:stretch>
            <a:fillRect/>
          </a:stretch>
        </p:blipFill>
        <p:spPr>
          <a:xfrm>
            <a:off x="3200400" y="609600"/>
            <a:ext cx="2362200" cy="2351560"/>
          </a:xfrm>
          <a:prstGeom prst="rect">
            <a:avLst/>
          </a:prstGeom>
        </p:spPr>
      </p:pic>
      <p:pic>
        <p:nvPicPr>
          <p:cNvPr id="14" name="Picture 13" descr="Andromedia FOV 100.jpg"/>
          <p:cNvPicPr>
            <a:picLocks noChangeAspect="1"/>
          </p:cNvPicPr>
          <p:nvPr/>
        </p:nvPicPr>
        <p:blipFill>
          <a:blip r:embed="rId8" cstate="print"/>
          <a:stretch>
            <a:fillRect/>
          </a:stretch>
        </p:blipFill>
        <p:spPr>
          <a:xfrm>
            <a:off x="6324600" y="609600"/>
            <a:ext cx="2362200" cy="23516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57200" y="4343400"/>
            <a:ext cx="8305800" cy="1384995"/>
          </a:xfrm>
          <a:prstGeom prst="rect">
            <a:avLst/>
          </a:prstGeom>
          <a:noFill/>
        </p:spPr>
        <p:txBody>
          <a:bodyPr wrap="square" rtlCol="0">
            <a:spAutoFit/>
          </a:bodyPr>
          <a:lstStyle/>
          <a:p>
            <a:pPr algn="ctr"/>
            <a:r>
              <a:rPr lang="en-US" sz="2800" b="1" dirty="0"/>
              <a:t>The eye needs to be held at a certain distance behind the eye lens of an eyepiece to see images properly through it. This distance is called the eye relief. </a:t>
            </a:r>
          </a:p>
        </p:txBody>
      </p:sp>
      <p:pic>
        <p:nvPicPr>
          <p:cNvPr id="4" name="Picture 3" descr="Exitpupil.png"/>
          <p:cNvPicPr>
            <a:picLocks noChangeAspect="1"/>
          </p:cNvPicPr>
          <p:nvPr/>
        </p:nvPicPr>
        <p:blipFill>
          <a:blip r:embed="rId3" cstate="print"/>
          <a:stretch>
            <a:fillRect/>
          </a:stretch>
        </p:blipFill>
        <p:spPr>
          <a:xfrm>
            <a:off x="1219200" y="1371600"/>
            <a:ext cx="6096000" cy="2709333"/>
          </a:xfrm>
          <a:prstGeom prst="rect">
            <a:avLst/>
          </a:prstGeom>
        </p:spPr>
      </p:pic>
      <p:sp>
        <p:nvSpPr>
          <p:cNvPr id="5" name="TextBox 4"/>
          <p:cNvSpPr txBox="1"/>
          <p:nvPr/>
        </p:nvSpPr>
        <p:spPr>
          <a:xfrm>
            <a:off x="609600" y="3657600"/>
            <a:ext cx="7543800" cy="369332"/>
          </a:xfrm>
          <a:prstGeom prst="rect">
            <a:avLst/>
          </a:prstGeom>
          <a:noFill/>
        </p:spPr>
        <p:txBody>
          <a:bodyPr wrap="square" rtlCol="0">
            <a:spAutoFit/>
          </a:bodyPr>
          <a:lstStyle/>
          <a:p>
            <a:pPr algn="ctr"/>
            <a:r>
              <a:rPr lang="en-US" b="1" dirty="0"/>
              <a:t>1</a:t>
            </a:r>
            <a:r>
              <a:rPr lang="en-US" dirty="0"/>
              <a:t> Real image </a:t>
            </a:r>
            <a:r>
              <a:rPr lang="en-US" b="1" dirty="0"/>
              <a:t>2</a:t>
            </a:r>
            <a:r>
              <a:rPr lang="en-US" dirty="0"/>
              <a:t> - Field diaphragm </a:t>
            </a:r>
            <a:r>
              <a:rPr lang="en-US" b="1" dirty="0"/>
              <a:t>3</a:t>
            </a:r>
            <a:r>
              <a:rPr lang="en-US" dirty="0"/>
              <a:t> - Eye relief </a:t>
            </a:r>
            <a:r>
              <a:rPr lang="en-US" b="1" dirty="0"/>
              <a:t>4</a:t>
            </a:r>
            <a:r>
              <a:rPr lang="en-US" dirty="0"/>
              <a:t> - Exit pupil</a:t>
            </a:r>
          </a:p>
        </p:txBody>
      </p:sp>
      <p:sp>
        <p:nvSpPr>
          <p:cNvPr id="6" name="Rectangle 5"/>
          <p:cNvSpPr/>
          <p:nvPr/>
        </p:nvSpPr>
        <p:spPr>
          <a:xfrm>
            <a:off x="2743200" y="381000"/>
            <a:ext cx="3439083" cy="769441"/>
          </a:xfrm>
          <a:prstGeom prst="rect">
            <a:avLst/>
          </a:prstGeom>
        </p:spPr>
        <p:txBody>
          <a:bodyPr wrap="none">
            <a:spAutoFit/>
          </a:bodyPr>
          <a:lstStyle/>
          <a:p>
            <a:r>
              <a:rPr lang="en-US" sz="4400" b="1" dirty="0">
                <a:solidFill>
                  <a:prstClr val="black"/>
                </a:solidFill>
              </a:rPr>
              <a:t>The Eye Relief</a:t>
            </a:r>
            <a:endParaRPr lang="en-US" sz="4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tic-exitpupil.gif"/>
          <p:cNvPicPr>
            <a:picLocks noChangeAspect="1"/>
          </p:cNvPicPr>
          <p:nvPr/>
        </p:nvPicPr>
        <p:blipFill>
          <a:blip r:embed="rId3" cstate="print"/>
          <a:stretch>
            <a:fillRect/>
          </a:stretch>
        </p:blipFill>
        <p:spPr>
          <a:xfrm>
            <a:off x="2133600" y="990600"/>
            <a:ext cx="4587240" cy="1647014"/>
          </a:xfrm>
          <a:prstGeom prst="rect">
            <a:avLst/>
          </a:prstGeom>
        </p:spPr>
      </p:pic>
      <p:sp>
        <p:nvSpPr>
          <p:cNvPr id="3" name="Rectangle 2"/>
          <p:cNvSpPr/>
          <p:nvPr/>
        </p:nvSpPr>
        <p:spPr>
          <a:xfrm>
            <a:off x="685800" y="3048000"/>
            <a:ext cx="7772400" cy="646331"/>
          </a:xfrm>
          <a:prstGeom prst="rect">
            <a:avLst/>
          </a:prstGeom>
        </p:spPr>
        <p:txBody>
          <a:bodyPr wrap="square">
            <a:spAutoFit/>
          </a:bodyPr>
          <a:lstStyle/>
          <a:p>
            <a:r>
              <a:rPr lang="en-US" dirty="0"/>
              <a:t>The </a:t>
            </a:r>
            <a:r>
              <a:rPr lang="en-US" b="1" dirty="0"/>
              <a:t>kidney bean effect</a:t>
            </a:r>
            <a:r>
              <a:rPr lang="en-US" dirty="0"/>
              <a:t> occurs when the exit pupil is very large and close to the size of eye pupil</a:t>
            </a:r>
          </a:p>
        </p:txBody>
      </p:sp>
      <p:sp>
        <p:nvSpPr>
          <p:cNvPr id="4" name="Rectangle 3"/>
          <p:cNvSpPr/>
          <p:nvPr/>
        </p:nvSpPr>
        <p:spPr>
          <a:xfrm>
            <a:off x="685800" y="3657600"/>
            <a:ext cx="7315200" cy="646331"/>
          </a:xfrm>
          <a:prstGeom prst="rect">
            <a:avLst/>
          </a:prstGeom>
        </p:spPr>
        <p:txBody>
          <a:bodyPr wrap="square">
            <a:spAutoFit/>
          </a:bodyPr>
          <a:lstStyle/>
          <a:p>
            <a:r>
              <a:rPr lang="en-US" dirty="0"/>
              <a:t>This appears to the observer as a giant kidney bean shaped dark region that meanders around the field as head moves.</a:t>
            </a:r>
          </a:p>
        </p:txBody>
      </p:sp>
      <p:sp>
        <p:nvSpPr>
          <p:cNvPr id="5" name="Rectangle 4"/>
          <p:cNvSpPr/>
          <p:nvPr/>
        </p:nvSpPr>
        <p:spPr>
          <a:xfrm>
            <a:off x="685800" y="4343400"/>
            <a:ext cx="7239000" cy="646331"/>
          </a:xfrm>
          <a:prstGeom prst="rect">
            <a:avLst/>
          </a:prstGeom>
        </p:spPr>
        <p:txBody>
          <a:bodyPr wrap="square">
            <a:spAutoFit/>
          </a:bodyPr>
          <a:lstStyle/>
          <a:p>
            <a:r>
              <a:rPr lang="en-US" dirty="0"/>
              <a:t> In some long </a:t>
            </a:r>
            <a:r>
              <a:rPr lang="en-US" dirty="0" err="1"/>
              <a:t>f.l</a:t>
            </a:r>
            <a:r>
              <a:rPr lang="en-US" dirty="0"/>
              <a:t> or wide angle eyepieces, it is sometimes necessary to move the eye closer to the eyepiece in order to see the edge of the field.</a:t>
            </a:r>
          </a:p>
        </p:txBody>
      </p:sp>
      <p:sp>
        <p:nvSpPr>
          <p:cNvPr id="6" name="Rectangle 5"/>
          <p:cNvSpPr/>
          <p:nvPr/>
        </p:nvSpPr>
        <p:spPr>
          <a:xfrm>
            <a:off x="762000" y="5257800"/>
            <a:ext cx="7467600" cy="1200329"/>
          </a:xfrm>
          <a:prstGeom prst="rect">
            <a:avLst/>
          </a:prstGeom>
        </p:spPr>
        <p:txBody>
          <a:bodyPr wrap="square">
            <a:spAutoFit/>
          </a:bodyPr>
          <a:lstStyle/>
          <a:p>
            <a:r>
              <a:rPr lang="en-US" dirty="0"/>
              <a:t>The </a:t>
            </a:r>
            <a:r>
              <a:rPr lang="en-US" b="1" dirty="0"/>
              <a:t>"blackout"</a:t>
            </a:r>
            <a:r>
              <a:rPr lang="en-US" dirty="0"/>
              <a:t> </a:t>
            </a:r>
            <a:r>
              <a:rPr lang="en-US" b="1" dirty="0"/>
              <a:t>effect</a:t>
            </a:r>
            <a:r>
              <a:rPr lang="en-US" dirty="0"/>
              <a:t> mainly arises with </a:t>
            </a:r>
            <a:r>
              <a:rPr lang="en-US" b="1" dirty="0"/>
              <a:t>eyepieces</a:t>
            </a:r>
            <a:r>
              <a:rPr lang="en-US" dirty="0"/>
              <a:t> of large eye relief and exit pupil or </a:t>
            </a:r>
            <a:r>
              <a:rPr lang="en-US" dirty="0" err="1"/>
              <a:t>barlowing</a:t>
            </a:r>
            <a:r>
              <a:rPr lang="en-US" dirty="0"/>
              <a:t> a low focal </a:t>
            </a:r>
            <a:r>
              <a:rPr lang="en-US" b="1" dirty="0"/>
              <a:t>eyepiece</a:t>
            </a:r>
            <a:r>
              <a:rPr lang="en-US" dirty="0"/>
              <a:t> such as a 35 mm. Blackouts aren't a characteristic of the eyepiece, </a:t>
            </a:r>
            <a:r>
              <a:rPr lang="en-US" u="sng" dirty="0"/>
              <a:t>they're simply the observer holding his eye too close to the eyepiece.</a:t>
            </a:r>
          </a:p>
        </p:txBody>
      </p:sp>
      <p:sp>
        <p:nvSpPr>
          <p:cNvPr id="7" name="TextBox 6"/>
          <p:cNvSpPr txBox="1"/>
          <p:nvPr/>
        </p:nvSpPr>
        <p:spPr>
          <a:xfrm>
            <a:off x="1981200" y="228600"/>
            <a:ext cx="5105400" cy="584775"/>
          </a:xfrm>
          <a:prstGeom prst="rect">
            <a:avLst/>
          </a:prstGeom>
          <a:noFill/>
        </p:spPr>
        <p:txBody>
          <a:bodyPr wrap="square" rtlCol="0">
            <a:spAutoFit/>
          </a:bodyPr>
          <a:lstStyle/>
          <a:p>
            <a:pPr algn="ctr"/>
            <a:r>
              <a:rPr lang="en-US" sz="3200" b="1" dirty="0"/>
              <a:t>Two Common Issues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Exitpupil.png"/>
          <p:cNvPicPr>
            <a:picLocks noChangeAspect="1"/>
          </p:cNvPicPr>
          <p:nvPr/>
        </p:nvPicPr>
        <p:blipFill>
          <a:blip r:embed="rId3" cstate="print"/>
          <a:stretch>
            <a:fillRect/>
          </a:stretch>
        </p:blipFill>
        <p:spPr>
          <a:xfrm>
            <a:off x="5943600" y="685800"/>
            <a:ext cx="2971800" cy="1823963"/>
          </a:xfrm>
          <a:prstGeom prst="rect">
            <a:avLst/>
          </a:prstGeom>
        </p:spPr>
      </p:pic>
      <p:sp>
        <p:nvSpPr>
          <p:cNvPr id="2" name="TextBox 1"/>
          <p:cNvSpPr txBox="1"/>
          <p:nvPr/>
        </p:nvSpPr>
        <p:spPr>
          <a:xfrm>
            <a:off x="457200" y="228600"/>
            <a:ext cx="7696200" cy="800219"/>
          </a:xfrm>
          <a:prstGeom prst="rect">
            <a:avLst/>
          </a:prstGeom>
          <a:noFill/>
        </p:spPr>
        <p:txBody>
          <a:bodyPr wrap="square" rtlCol="0">
            <a:spAutoFit/>
          </a:bodyPr>
          <a:lstStyle/>
          <a:p>
            <a:pPr algn="ctr"/>
            <a:r>
              <a:rPr lang="en-US" sz="2800" b="1" dirty="0"/>
              <a:t>How Exit Pupil Relates to Power</a:t>
            </a:r>
            <a:br>
              <a:rPr lang="en-US" dirty="0"/>
            </a:br>
            <a:r>
              <a:rPr lang="en-US" dirty="0"/>
              <a:t>The powers at which a telescope will work well depend on its aperture.</a:t>
            </a:r>
          </a:p>
        </p:txBody>
      </p:sp>
      <p:graphicFrame>
        <p:nvGraphicFramePr>
          <p:cNvPr id="12" name="Table 11"/>
          <p:cNvGraphicFramePr>
            <a:graphicFrameLocks noGrp="1"/>
          </p:cNvGraphicFramePr>
          <p:nvPr/>
        </p:nvGraphicFramePr>
        <p:xfrm>
          <a:off x="685800" y="2590800"/>
          <a:ext cx="3810000" cy="853440"/>
        </p:xfrm>
        <a:graphic>
          <a:graphicData uri="http://schemas.openxmlformats.org/drawingml/2006/table">
            <a:tbl>
              <a:tblPr/>
              <a:tblGrid>
                <a:gridCol w="12700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0">
                <a:tc>
                  <a:txBody>
                    <a:bodyPr/>
                    <a:lstStyle/>
                    <a:p>
                      <a:pPr algn="ctr"/>
                      <a:r>
                        <a:rPr lang="en-US" sz="1400" b="1" dirty="0"/>
                        <a:t>Exit pupil size (mm)</a:t>
                      </a:r>
                      <a:endParaRPr lang="en-US" sz="1400" dirty="0"/>
                    </a:p>
                  </a:txBody>
                  <a:tcPr marL="0" marR="0" marT="0" marB="0" anchor="ctr">
                    <a:lnL>
                      <a:noFill/>
                    </a:lnL>
                    <a:lnR>
                      <a:noFill/>
                    </a:lnR>
                    <a:lnT>
                      <a:noFill/>
                    </a:lnT>
                    <a:lnB>
                      <a:noFill/>
                    </a:lnB>
                    <a:solidFill>
                      <a:schemeClr val="bg1"/>
                    </a:solidFill>
                  </a:tcPr>
                </a:tc>
                <a:tc>
                  <a:txBody>
                    <a:bodyPr/>
                    <a:lstStyle/>
                    <a:p>
                      <a:pPr algn="ctr"/>
                      <a:r>
                        <a:rPr lang="en-US" sz="1400"/>
                        <a:t>=</a:t>
                      </a:r>
                    </a:p>
                  </a:txBody>
                  <a:tcPr marL="0" marR="0" marT="0" marB="0" anchor="ctr">
                    <a:lnL>
                      <a:noFill/>
                    </a:lnL>
                    <a:lnR>
                      <a:noFill/>
                    </a:lnR>
                    <a:lnT>
                      <a:noFill/>
                    </a:lnT>
                    <a:lnB>
                      <a:noFill/>
                    </a:lnB>
                    <a:solidFill>
                      <a:schemeClr val="bg1"/>
                    </a:solidFill>
                  </a:tcPr>
                </a:tc>
                <a:tc>
                  <a:txBody>
                    <a:bodyPr/>
                    <a:lstStyle/>
                    <a:p>
                      <a:pPr algn="ctr"/>
                      <a:r>
                        <a:rPr lang="it-IT" sz="1400" b="1" dirty="0"/>
                        <a:t>Telescope aperture in mm</a:t>
                      </a:r>
                      <a:br>
                        <a:rPr lang="it-IT" sz="1400" b="1" dirty="0"/>
                      </a:br>
                      <a:r>
                        <a:rPr lang="it-IT" sz="1400" b="1" dirty="0"/>
                        <a:t>__________________________</a:t>
                      </a:r>
                    </a:p>
                    <a:p>
                      <a:pPr algn="ctr"/>
                      <a:r>
                        <a:rPr lang="it-IT" sz="1400" b="1" dirty="0"/>
                        <a:t>Telescope magnification</a:t>
                      </a:r>
                      <a:endParaRPr lang="it-IT" sz="1400" dirty="0"/>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4724400" y="2514600"/>
          <a:ext cx="3810000" cy="1066800"/>
        </p:xfrm>
        <a:graphic>
          <a:graphicData uri="http://schemas.openxmlformats.org/drawingml/2006/table">
            <a:tbl>
              <a:tblPr/>
              <a:tblGrid>
                <a:gridCol w="1270000">
                  <a:extLst>
                    <a:ext uri="{9D8B030D-6E8A-4147-A177-3AD203B41FA5}">
                      <a16:colId xmlns:a16="http://schemas.microsoft.com/office/drawing/2014/main" val="20000"/>
                    </a:ext>
                  </a:extLst>
                </a:gridCol>
                <a:gridCol w="558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0">
                <a:tc>
                  <a:txBody>
                    <a:bodyPr/>
                    <a:lstStyle/>
                    <a:p>
                      <a:pPr algn="ctr"/>
                      <a:r>
                        <a:rPr lang="en-US" sz="1400" b="1" dirty="0"/>
                        <a:t>Exit pupil size (mm)</a:t>
                      </a:r>
                      <a:endParaRPr lang="en-US" sz="1400" dirty="0"/>
                    </a:p>
                  </a:txBody>
                  <a:tcPr marL="0" marR="0" marT="0" marB="0" anchor="ctr">
                    <a:lnL>
                      <a:noFill/>
                    </a:lnL>
                    <a:lnR>
                      <a:noFill/>
                    </a:lnR>
                    <a:lnT>
                      <a:noFill/>
                    </a:lnT>
                    <a:lnB>
                      <a:noFill/>
                    </a:lnB>
                    <a:solidFill>
                      <a:schemeClr val="bg1"/>
                    </a:solidFill>
                  </a:tcPr>
                </a:tc>
                <a:tc>
                  <a:txBody>
                    <a:bodyPr/>
                    <a:lstStyle/>
                    <a:p>
                      <a:pPr algn="ctr"/>
                      <a:r>
                        <a:rPr lang="en-US" sz="1400" dirty="0"/>
                        <a:t>=</a:t>
                      </a:r>
                    </a:p>
                  </a:txBody>
                  <a:tcPr marL="0" marR="0" marT="0" marB="0" anchor="ctr">
                    <a:lnL>
                      <a:noFill/>
                    </a:lnL>
                    <a:lnR>
                      <a:noFill/>
                    </a:lnR>
                    <a:lnT>
                      <a:noFill/>
                    </a:lnT>
                    <a:lnB>
                      <a:noFill/>
                    </a:lnB>
                    <a:solidFill>
                      <a:schemeClr val="bg1"/>
                    </a:solidFill>
                  </a:tcPr>
                </a:tc>
                <a:tc>
                  <a:txBody>
                    <a:bodyPr/>
                    <a:lstStyle/>
                    <a:p>
                      <a:pPr algn="ctr"/>
                      <a:r>
                        <a:rPr lang="en-US" sz="1400" b="1" dirty="0"/>
                        <a:t>Eyepiece focal length in mm</a:t>
                      </a:r>
                      <a:br>
                        <a:rPr lang="en-US" sz="1400" b="1" dirty="0"/>
                      </a:br>
                      <a:r>
                        <a:rPr lang="en-US" sz="1400" b="1" dirty="0"/>
                        <a:t>__________________________</a:t>
                      </a:r>
                    </a:p>
                    <a:p>
                      <a:pPr algn="ctr"/>
                      <a:r>
                        <a:rPr lang="en-US" sz="1400" b="1" dirty="0"/>
                        <a:t>Telescope f-ratio</a:t>
                      </a:r>
                      <a:endParaRPr lang="en-US" sz="1400" dirty="0"/>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0000"/>
                  </a:ext>
                </a:extLst>
              </a:tr>
            </a:tbl>
          </a:graphicData>
        </a:graphic>
      </p:graphicFrame>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p:cNvSpPr txBox="1"/>
          <p:nvPr/>
        </p:nvSpPr>
        <p:spPr>
          <a:xfrm>
            <a:off x="914400" y="3962400"/>
            <a:ext cx="3886200" cy="954107"/>
          </a:xfrm>
          <a:prstGeom prst="rect">
            <a:avLst/>
          </a:prstGeom>
          <a:noFill/>
        </p:spPr>
        <p:txBody>
          <a:bodyPr wrap="square" rtlCol="0">
            <a:spAutoFit/>
          </a:bodyPr>
          <a:lstStyle/>
          <a:p>
            <a:r>
              <a:rPr lang="en-US" sz="1400" dirty="0"/>
              <a:t>                                          203mm (8” Reflector)</a:t>
            </a:r>
          </a:p>
          <a:p>
            <a:r>
              <a:rPr lang="en-US" sz="1400" dirty="0"/>
              <a:t>2.54mm            =      _______________________</a:t>
            </a:r>
          </a:p>
          <a:p>
            <a:endParaRPr lang="en-US" sz="1400" dirty="0"/>
          </a:p>
          <a:p>
            <a:r>
              <a:rPr lang="en-US" sz="1400" dirty="0"/>
              <a:t>                                                      100X</a:t>
            </a:r>
          </a:p>
        </p:txBody>
      </p:sp>
      <p:sp>
        <p:nvSpPr>
          <p:cNvPr id="17" name="TextBox 16"/>
          <p:cNvSpPr txBox="1"/>
          <p:nvPr/>
        </p:nvSpPr>
        <p:spPr>
          <a:xfrm>
            <a:off x="4876800" y="3962400"/>
            <a:ext cx="3886200" cy="954107"/>
          </a:xfrm>
          <a:prstGeom prst="rect">
            <a:avLst/>
          </a:prstGeom>
          <a:noFill/>
        </p:spPr>
        <p:txBody>
          <a:bodyPr wrap="square" rtlCol="0">
            <a:spAutoFit/>
          </a:bodyPr>
          <a:lstStyle/>
          <a:p>
            <a:r>
              <a:rPr lang="en-US" sz="1400" dirty="0"/>
              <a:t>                                                        32mm</a:t>
            </a:r>
          </a:p>
          <a:p>
            <a:r>
              <a:rPr lang="en-US" sz="1400" dirty="0"/>
              <a:t>3.20mm            =      _______________________</a:t>
            </a:r>
          </a:p>
          <a:p>
            <a:endParaRPr lang="en-US" sz="1400" dirty="0"/>
          </a:p>
          <a:p>
            <a:r>
              <a:rPr lang="en-US" sz="1400" dirty="0"/>
              <a:t>                                                          f/10</a:t>
            </a:r>
          </a:p>
        </p:txBody>
      </p:sp>
      <p:sp>
        <p:nvSpPr>
          <p:cNvPr id="18" name="TextBox 17"/>
          <p:cNvSpPr txBox="1"/>
          <p:nvPr/>
        </p:nvSpPr>
        <p:spPr>
          <a:xfrm>
            <a:off x="914400" y="5105400"/>
            <a:ext cx="3886200" cy="954107"/>
          </a:xfrm>
          <a:prstGeom prst="rect">
            <a:avLst/>
          </a:prstGeom>
          <a:noFill/>
        </p:spPr>
        <p:txBody>
          <a:bodyPr wrap="square" rtlCol="0">
            <a:spAutoFit/>
          </a:bodyPr>
          <a:lstStyle/>
          <a:p>
            <a:r>
              <a:rPr lang="en-US" sz="1400" dirty="0"/>
              <a:t>                                          127mm (5” Refractor)</a:t>
            </a:r>
          </a:p>
          <a:p>
            <a:r>
              <a:rPr lang="en-US" sz="1400" dirty="0"/>
              <a:t>1.27mm            =      _______________________</a:t>
            </a:r>
          </a:p>
          <a:p>
            <a:endParaRPr lang="en-US" sz="1400" dirty="0"/>
          </a:p>
          <a:p>
            <a:r>
              <a:rPr lang="en-US" sz="1400" dirty="0"/>
              <a:t>                                                    100X</a:t>
            </a:r>
          </a:p>
        </p:txBody>
      </p:sp>
      <p:sp>
        <p:nvSpPr>
          <p:cNvPr id="19" name="TextBox 18"/>
          <p:cNvSpPr txBox="1"/>
          <p:nvPr/>
        </p:nvSpPr>
        <p:spPr>
          <a:xfrm>
            <a:off x="4876800" y="5181600"/>
            <a:ext cx="3886200" cy="954107"/>
          </a:xfrm>
          <a:prstGeom prst="rect">
            <a:avLst/>
          </a:prstGeom>
          <a:noFill/>
        </p:spPr>
        <p:txBody>
          <a:bodyPr wrap="square" rtlCol="0">
            <a:spAutoFit/>
          </a:bodyPr>
          <a:lstStyle/>
          <a:p>
            <a:r>
              <a:rPr lang="en-US" sz="1400" dirty="0"/>
              <a:t>                                                        32mm</a:t>
            </a:r>
          </a:p>
          <a:p>
            <a:r>
              <a:rPr lang="en-US" sz="1400" dirty="0"/>
              <a:t>4.57mm            =      _______________________</a:t>
            </a:r>
          </a:p>
          <a:p>
            <a:endParaRPr lang="en-US" sz="1400" dirty="0"/>
          </a:p>
          <a:p>
            <a:r>
              <a:rPr lang="en-US" sz="1400" dirty="0"/>
              <a:t>                                                           f/7</a:t>
            </a:r>
          </a:p>
        </p:txBody>
      </p:sp>
      <p:sp>
        <p:nvSpPr>
          <p:cNvPr id="10" name="Rectangle 9"/>
          <p:cNvSpPr/>
          <p:nvPr/>
        </p:nvSpPr>
        <p:spPr>
          <a:xfrm>
            <a:off x="152400" y="1143000"/>
            <a:ext cx="5943600" cy="923330"/>
          </a:xfrm>
          <a:prstGeom prst="rect">
            <a:avLst/>
          </a:prstGeom>
        </p:spPr>
        <p:txBody>
          <a:bodyPr wrap="square">
            <a:spAutoFit/>
          </a:bodyPr>
          <a:lstStyle/>
          <a:p>
            <a:pPr lvl="0" algn="ctr"/>
            <a:r>
              <a:rPr lang="en-US" b="1" dirty="0">
                <a:solidFill>
                  <a:prstClr val="black"/>
                </a:solidFill>
              </a:rPr>
              <a:t> The exit pupil must be smaller than the pupil of your eye, or else some of the light rays will not make it into the pupil (light will be wasted).</a:t>
            </a:r>
          </a:p>
        </p:txBody>
      </p:sp>
      <p:sp>
        <p:nvSpPr>
          <p:cNvPr id="11" name="Rectangle 10"/>
          <p:cNvSpPr/>
          <p:nvPr/>
        </p:nvSpPr>
        <p:spPr>
          <a:xfrm>
            <a:off x="1447800" y="2133600"/>
            <a:ext cx="5951537" cy="369332"/>
          </a:xfrm>
          <a:prstGeom prst="rect">
            <a:avLst/>
          </a:prstGeom>
        </p:spPr>
        <p:txBody>
          <a:bodyPr wrap="square">
            <a:spAutoFit/>
          </a:bodyPr>
          <a:lstStyle/>
          <a:p>
            <a:r>
              <a:rPr lang="en-US" dirty="0">
                <a:solidFill>
                  <a:prstClr val="black"/>
                </a:solidFill>
              </a:rPr>
              <a:t>Exit pupil size is calculated in millimeters using these formulas</a:t>
            </a:r>
            <a:endParaRPr lang="en-US" dirty="0"/>
          </a:p>
        </p:txBody>
      </p:sp>
      <p:cxnSp>
        <p:nvCxnSpPr>
          <p:cNvPr id="20" name="Straight Arrow Connector 19"/>
          <p:cNvCxnSpPr/>
          <p:nvPr/>
        </p:nvCxnSpPr>
        <p:spPr>
          <a:xfrm>
            <a:off x="8001000" y="152400"/>
            <a:ext cx="304800"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 calcmode="lin" valueType="num">
                                      <p:cBhvr additive="base">
                                        <p:cTn id="1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wipe(down)">
                                      <p:cBhvr>
                                        <p:cTn id="21" dur="500"/>
                                        <p:tgtEl>
                                          <p:spTgt spid="17">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wipe(down)">
                                      <p:cBhvr>
                                        <p:cTn id="24" dur="500"/>
                                        <p:tgtEl>
                                          <p:spTgt spid="17">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wipe(down)">
                                      <p:cBhvr>
                                        <p:cTn id="27" dur="500"/>
                                        <p:tgtEl>
                                          <p:spTgt spid="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wipe(down)">
                                      <p:cBhvr>
                                        <p:cTn id="35" dur="500"/>
                                        <p:tgtEl>
                                          <p:spTgt spid="19">
                                            <p:txEl>
                                              <p:pRg st="1" end="1"/>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9">
                                            <p:txEl>
                                              <p:pRg st="3" end="3"/>
                                            </p:txEl>
                                          </p:spTgt>
                                        </p:tgtEl>
                                        <p:attrNameLst>
                                          <p:attrName>style.visibility</p:attrName>
                                        </p:attrNameLst>
                                      </p:cBhvr>
                                      <p:to>
                                        <p:strVal val="visible"/>
                                      </p:to>
                                    </p:set>
                                    <p:animEffect transition="in" filter="wipe(down)">
                                      <p:cBhvr>
                                        <p:cTn id="38" dur="500"/>
                                        <p:tgtEl>
                                          <p:spTgt spid="1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xEl>
                                              <p:pRg st="1" end="1"/>
                                            </p:txEl>
                                          </p:spTgt>
                                        </p:tgtEl>
                                        <p:attrNameLst>
                                          <p:attrName>style.visibility</p:attrName>
                                        </p:attrNameLst>
                                      </p:cBhvr>
                                      <p:to>
                                        <p:strVal val="visible"/>
                                      </p:to>
                                    </p:set>
                                    <p:anim calcmode="lin" valueType="num">
                                      <p:cBhvr additive="base">
                                        <p:cTn id="4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xEl>
                                              <p:pRg st="3" end="3"/>
                                            </p:txEl>
                                          </p:spTgt>
                                        </p:tgtEl>
                                        <p:attrNameLst>
                                          <p:attrName>style.visibility</p:attrName>
                                        </p:attrNameLst>
                                      </p:cBhvr>
                                      <p:to>
                                        <p:strVal val="visible"/>
                                      </p:to>
                                    </p:set>
                                    <p:anim calcmode="lin" valueType="num">
                                      <p:cBhvr additive="base">
                                        <p:cTn id="5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8" grpId="0" build="allAtOnce"/>
      <p:bldP spid="1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667000" y="381000"/>
            <a:ext cx="3886200" cy="707886"/>
          </a:xfrm>
          <a:prstGeom prst="rect">
            <a:avLst/>
          </a:prstGeom>
          <a:noFill/>
        </p:spPr>
        <p:txBody>
          <a:bodyPr wrap="square" rtlCol="0">
            <a:spAutoFit/>
          </a:bodyPr>
          <a:lstStyle/>
          <a:p>
            <a:pPr algn="ctr"/>
            <a:r>
              <a:rPr lang="en-US" sz="4000" b="1" dirty="0"/>
              <a:t>Optical Designs</a:t>
            </a:r>
          </a:p>
        </p:txBody>
      </p:sp>
      <p:pic>
        <p:nvPicPr>
          <p:cNvPr id="5" name="Picture 4" descr="Galilean_1069.png"/>
          <p:cNvPicPr>
            <a:picLocks noChangeAspect="1"/>
          </p:cNvPicPr>
          <p:nvPr/>
        </p:nvPicPr>
        <p:blipFill>
          <a:blip r:embed="rId3" cstate="print"/>
          <a:stretch>
            <a:fillRect/>
          </a:stretch>
        </p:blipFill>
        <p:spPr>
          <a:xfrm>
            <a:off x="533400" y="1524000"/>
            <a:ext cx="2143125" cy="952500"/>
          </a:xfrm>
          <a:prstGeom prst="rect">
            <a:avLst/>
          </a:prstGeom>
        </p:spPr>
      </p:pic>
      <p:pic>
        <p:nvPicPr>
          <p:cNvPr id="6" name="Picture 5" descr="Huygens_1703.png"/>
          <p:cNvPicPr>
            <a:picLocks noChangeAspect="1"/>
          </p:cNvPicPr>
          <p:nvPr/>
        </p:nvPicPr>
        <p:blipFill>
          <a:blip r:embed="rId4" cstate="print"/>
          <a:stretch>
            <a:fillRect/>
          </a:stretch>
        </p:blipFill>
        <p:spPr>
          <a:xfrm>
            <a:off x="6172200" y="1447800"/>
            <a:ext cx="2219325" cy="986367"/>
          </a:xfrm>
          <a:prstGeom prst="rect">
            <a:avLst/>
          </a:prstGeom>
        </p:spPr>
      </p:pic>
      <p:pic>
        <p:nvPicPr>
          <p:cNvPr id="7" name="Picture 6" descr="Ramsden_1783.png"/>
          <p:cNvPicPr>
            <a:picLocks noChangeAspect="1"/>
          </p:cNvPicPr>
          <p:nvPr/>
        </p:nvPicPr>
        <p:blipFill>
          <a:blip r:embed="rId5" cstate="print"/>
          <a:stretch>
            <a:fillRect/>
          </a:stretch>
        </p:blipFill>
        <p:spPr>
          <a:xfrm>
            <a:off x="609600" y="2667000"/>
            <a:ext cx="2314575" cy="1028700"/>
          </a:xfrm>
          <a:prstGeom prst="rect">
            <a:avLst/>
          </a:prstGeom>
        </p:spPr>
      </p:pic>
      <p:pic>
        <p:nvPicPr>
          <p:cNvPr id="8" name="Picture 7" descr="Kellner_1849.png"/>
          <p:cNvPicPr>
            <a:picLocks noChangeAspect="1"/>
          </p:cNvPicPr>
          <p:nvPr/>
        </p:nvPicPr>
        <p:blipFill>
          <a:blip r:embed="rId6" cstate="print"/>
          <a:stretch>
            <a:fillRect/>
          </a:stretch>
        </p:blipFill>
        <p:spPr>
          <a:xfrm>
            <a:off x="3505200" y="2667000"/>
            <a:ext cx="2286000" cy="1016000"/>
          </a:xfrm>
          <a:prstGeom prst="rect">
            <a:avLst/>
          </a:prstGeom>
        </p:spPr>
      </p:pic>
      <p:pic>
        <p:nvPicPr>
          <p:cNvPr id="9" name="Picture 8" descr="König_1915.png"/>
          <p:cNvPicPr>
            <a:picLocks noChangeAspect="1"/>
          </p:cNvPicPr>
          <p:nvPr/>
        </p:nvPicPr>
        <p:blipFill>
          <a:blip r:embed="rId7" cstate="print"/>
          <a:stretch>
            <a:fillRect/>
          </a:stretch>
        </p:blipFill>
        <p:spPr>
          <a:xfrm>
            <a:off x="3505200" y="3962400"/>
            <a:ext cx="2181225" cy="969434"/>
          </a:xfrm>
          <a:prstGeom prst="rect">
            <a:avLst/>
          </a:prstGeom>
        </p:spPr>
      </p:pic>
      <p:pic>
        <p:nvPicPr>
          <p:cNvPr id="11" name="Picture 10" descr="Erfle_1917.png"/>
          <p:cNvPicPr>
            <a:picLocks noChangeAspect="1"/>
          </p:cNvPicPr>
          <p:nvPr/>
        </p:nvPicPr>
        <p:blipFill>
          <a:blip r:embed="rId8" cstate="print"/>
          <a:stretch>
            <a:fillRect/>
          </a:stretch>
        </p:blipFill>
        <p:spPr>
          <a:xfrm>
            <a:off x="685800" y="5334000"/>
            <a:ext cx="2276475" cy="1011767"/>
          </a:xfrm>
          <a:prstGeom prst="rect">
            <a:avLst/>
          </a:prstGeom>
        </p:spPr>
      </p:pic>
      <p:pic>
        <p:nvPicPr>
          <p:cNvPr id="12" name="Picture 11" descr="Orthoscopic_1880.png"/>
          <p:cNvPicPr>
            <a:picLocks noChangeAspect="1"/>
          </p:cNvPicPr>
          <p:nvPr/>
        </p:nvPicPr>
        <p:blipFill>
          <a:blip r:embed="rId9" cstate="print"/>
          <a:stretch>
            <a:fillRect/>
          </a:stretch>
        </p:blipFill>
        <p:spPr>
          <a:xfrm>
            <a:off x="609600" y="3962400"/>
            <a:ext cx="2219325" cy="986367"/>
          </a:xfrm>
          <a:prstGeom prst="rect">
            <a:avLst/>
          </a:prstGeom>
        </p:spPr>
      </p:pic>
      <p:pic>
        <p:nvPicPr>
          <p:cNvPr id="13" name="Picture 12" descr="Plössl_1860.png"/>
          <p:cNvPicPr>
            <a:picLocks noChangeAspect="1"/>
          </p:cNvPicPr>
          <p:nvPr/>
        </p:nvPicPr>
        <p:blipFill>
          <a:blip r:embed="rId10" cstate="print"/>
          <a:stretch>
            <a:fillRect/>
          </a:stretch>
        </p:blipFill>
        <p:spPr>
          <a:xfrm>
            <a:off x="6172200" y="2743200"/>
            <a:ext cx="2162175" cy="960967"/>
          </a:xfrm>
          <a:prstGeom prst="rect">
            <a:avLst/>
          </a:prstGeom>
        </p:spPr>
      </p:pic>
      <p:pic>
        <p:nvPicPr>
          <p:cNvPr id="14" name="Picture 13" descr="RKE_1970.png"/>
          <p:cNvPicPr>
            <a:picLocks noChangeAspect="1"/>
          </p:cNvPicPr>
          <p:nvPr/>
        </p:nvPicPr>
        <p:blipFill>
          <a:blip r:embed="rId11" cstate="print"/>
          <a:stretch>
            <a:fillRect/>
          </a:stretch>
        </p:blipFill>
        <p:spPr>
          <a:xfrm>
            <a:off x="3581400" y="5334000"/>
            <a:ext cx="2162175" cy="960967"/>
          </a:xfrm>
          <a:prstGeom prst="rect">
            <a:avLst/>
          </a:prstGeom>
        </p:spPr>
      </p:pic>
      <p:pic>
        <p:nvPicPr>
          <p:cNvPr id="15" name="Picture 14" descr="Nagler_1979_1981.png"/>
          <p:cNvPicPr>
            <a:picLocks noChangeAspect="1"/>
          </p:cNvPicPr>
          <p:nvPr/>
        </p:nvPicPr>
        <p:blipFill>
          <a:blip r:embed="rId12" cstate="print"/>
          <a:stretch>
            <a:fillRect/>
          </a:stretch>
        </p:blipFill>
        <p:spPr>
          <a:xfrm>
            <a:off x="6248400" y="4191000"/>
            <a:ext cx="2281238" cy="1962150"/>
          </a:xfrm>
          <a:prstGeom prst="rect">
            <a:avLst/>
          </a:prstGeom>
        </p:spPr>
      </p:pic>
      <p:sp>
        <p:nvSpPr>
          <p:cNvPr id="16" name="TextBox 15"/>
          <p:cNvSpPr txBox="1"/>
          <p:nvPr/>
        </p:nvSpPr>
        <p:spPr>
          <a:xfrm>
            <a:off x="1066800" y="2286000"/>
            <a:ext cx="1295400" cy="253916"/>
          </a:xfrm>
          <a:prstGeom prst="rect">
            <a:avLst/>
          </a:prstGeom>
          <a:noFill/>
        </p:spPr>
        <p:txBody>
          <a:bodyPr wrap="square" rtlCol="0">
            <a:spAutoFit/>
          </a:bodyPr>
          <a:lstStyle/>
          <a:p>
            <a:pPr algn="ctr"/>
            <a:r>
              <a:rPr lang="en-US" sz="1050" b="1" i="1" dirty="0">
                <a:latin typeface="Bembo" pitchFamily="18" charset="0"/>
              </a:rPr>
              <a:t>Galilean</a:t>
            </a:r>
          </a:p>
        </p:txBody>
      </p:sp>
      <p:pic>
        <p:nvPicPr>
          <p:cNvPr id="17" name="Picture 16" descr="Kepler_1610.png"/>
          <p:cNvPicPr>
            <a:picLocks noChangeAspect="1"/>
          </p:cNvPicPr>
          <p:nvPr/>
        </p:nvPicPr>
        <p:blipFill>
          <a:blip r:embed="rId13" cstate="print"/>
          <a:stretch>
            <a:fillRect/>
          </a:stretch>
        </p:blipFill>
        <p:spPr>
          <a:xfrm>
            <a:off x="3429000" y="1447800"/>
            <a:ext cx="2333625" cy="1037167"/>
          </a:xfrm>
          <a:prstGeom prst="rect">
            <a:avLst/>
          </a:prstGeom>
        </p:spPr>
      </p:pic>
      <p:sp>
        <p:nvSpPr>
          <p:cNvPr id="18" name="TextBox 17"/>
          <p:cNvSpPr txBox="1"/>
          <p:nvPr/>
        </p:nvSpPr>
        <p:spPr>
          <a:xfrm>
            <a:off x="4038600" y="2209800"/>
            <a:ext cx="1295400" cy="253916"/>
          </a:xfrm>
          <a:prstGeom prst="rect">
            <a:avLst/>
          </a:prstGeom>
          <a:noFill/>
        </p:spPr>
        <p:txBody>
          <a:bodyPr wrap="square" rtlCol="0">
            <a:spAutoFit/>
          </a:bodyPr>
          <a:lstStyle/>
          <a:p>
            <a:pPr algn="ctr"/>
            <a:r>
              <a:rPr lang="en-US" sz="1050" b="1" i="1" dirty="0" err="1">
                <a:latin typeface="Bembo" pitchFamily="18" charset="0"/>
              </a:rPr>
              <a:t>Kepler</a:t>
            </a:r>
            <a:endParaRPr lang="en-US" sz="1050" b="1" i="1" dirty="0">
              <a:latin typeface="Bembo"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yepieces5.jpg"/>
          <p:cNvPicPr>
            <a:picLocks noChangeAspect="1"/>
          </p:cNvPicPr>
          <p:nvPr/>
        </p:nvPicPr>
        <p:blipFill>
          <a:blip r:embed="rId3" cstate="print"/>
          <a:stretch>
            <a:fillRect/>
          </a:stretch>
        </p:blipFill>
        <p:spPr>
          <a:xfrm>
            <a:off x="609600" y="0"/>
            <a:ext cx="5105400" cy="6807200"/>
          </a:xfrm>
          <a:prstGeom prst="rect">
            <a:avLst/>
          </a:prstGeom>
        </p:spPr>
      </p:pic>
      <p:pic>
        <p:nvPicPr>
          <p:cNvPr id="5" name="Picture 4" descr="Nagler.jpg"/>
          <p:cNvPicPr>
            <a:picLocks noChangeAspect="1"/>
          </p:cNvPicPr>
          <p:nvPr/>
        </p:nvPicPr>
        <p:blipFill>
          <a:blip r:embed="rId4" cstate="print"/>
          <a:stretch>
            <a:fillRect/>
          </a:stretch>
        </p:blipFill>
        <p:spPr>
          <a:xfrm>
            <a:off x="6705600" y="1600200"/>
            <a:ext cx="1828800" cy="467991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2052</TotalTime>
  <Words>4143</Words>
  <Application>Microsoft Office PowerPoint</Application>
  <PresentationFormat>On-screen Show (4:3)</PresentationFormat>
  <Paragraphs>337</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Bembo</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Astronomical Telescope Eyepieces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Shari</dc:creator>
  <cp:lastModifiedBy>Adela Dziekanowski</cp:lastModifiedBy>
  <cp:revision>77</cp:revision>
  <dcterms:created xsi:type="dcterms:W3CDTF">2018-08-14T14:33:01Z</dcterms:created>
  <dcterms:modified xsi:type="dcterms:W3CDTF">2022-04-05T01:05:52Z</dcterms:modified>
</cp:coreProperties>
</file>