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288" r:id="rId34"/>
    <p:sldId id="289" r:id="rId35"/>
    <p:sldId id="290" r:id="rId36"/>
    <p:sldId id="293" r:id="rId37"/>
    <p:sldId id="291" r:id="rId38"/>
    <p:sldId id="296" r:id="rId39"/>
    <p:sldId id="295" r:id="rId40"/>
    <p:sldId id="294"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8" autoAdjust="0"/>
    <p:restoredTop sz="94660"/>
  </p:normalViewPr>
  <p:slideViewPr>
    <p:cSldViewPr>
      <p:cViewPr varScale="1">
        <p:scale>
          <a:sx n="166" d="100"/>
          <a:sy n="166" d="100"/>
        </p:scale>
        <p:origin x="1632"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la Dziekanowski" userId="f301956ec7bcad9a" providerId="LiveId" clId="{9A3592A6-8BDE-4595-9D7D-E46481A857B9}"/>
    <pc:docChg chg="addSld modSld">
      <pc:chgData name="Adela Dziekanowski" userId="f301956ec7bcad9a" providerId="LiveId" clId="{9A3592A6-8BDE-4595-9D7D-E46481A857B9}" dt="2022-03-15T23:19:10.687" v="68" actId="20577"/>
      <pc:docMkLst>
        <pc:docMk/>
      </pc:docMkLst>
      <pc:sldChg chg="modSp new mod">
        <pc:chgData name="Adela Dziekanowski" userId="f301956ec7bcad9a" providerId="LiveId" clId="{9A3592A6-8BDE-4595-9D7D-E46481A857B9}" dt="2022-03-15T23:19:10.687" v="68" actId="20577"/>
        <pc:sldMkLst>
          <pc:docMk/>
          <pc:sldMk cId="4169913390" sldId="297"/>
        </pc:sldMkLst>
        <pc:spChg chg="mod">
          <ac:chgData name="Adela Dziekanowski" userId="f301956ec7bcad9a" providerId="LiveId" clId="{9A3592A6-8BDE-4595-9D7D-E46481A857B9}" dt="2022-03-15T23:18:35.148" v="67" actId="20577"/>
          <ac:spMkLst>
            <pc:docMk/>
            <pc:sldMk cId="4169913390" sldId="297"/>
            <ac:spMk id="2" creationId="{65DD2CFE-2CFE-4F0F-9793-F48786A7994E}"/>
          </ac:spMkLst>
        </pc:spChg>
        <pc:spChg chg="mod">
          <ac:chgData name="Adela Dziekanowski" userId="f301956ec7bcad9a" providerId="LiveId" clId="{9A3592A6-8BDE-4595-9D7D-E46481A857B9}" dt="2022-03-15T23:19:10.687" v="68" actId="20577"/>
          <ac:spMkLst>
            <pc:docMk/>
            <pc:sldMk cId="4169913390" sldId="297"/>
            <ac:spMk id="3" creationId="{A87B606B-4F2A-4EE6-BD7A-B5B3479B4F1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2D7B58-75CE-4149-8998-8302BF037D32}"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2551F-7B81-4270-95DC-F01340C2BC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D7B58-75CE-4149-8998-8302BF037D32}"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2551F-7B81-4270-95DC-F01340C2BC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D7B58-75CE-4149-8998-8302BF037D32}"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2551F-7B81-4270-95DC-F01340C2BC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D7B58-75CE-4149-8998-8302BF037D32}"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2551F-7B81-4270-95DC-F01340C2BC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2D7B58-75CE-4149-8998-8302BF037D32}"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2551F-7B81-4270-95DC-F01340C2BC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2D7B58-75CE-4149-8998-8302BF037D32}" type="datetimeFigureOut">
              <a:rPr lang="en-US" smtClean="0"/>
              <a:pPr/>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2551F-7B81-4270-95DC-F01340C2BC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2D7B58-75CE-4149-8998-8302BF037D32}" type="datetimeFigureOut">
              <a:rPr lang="en-US" smtClean="0"/>
              <a:pPr/>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2551F-7B81-4270-95DC-F01340C2BC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2D7B58-75CE-4149-8998-8302BF037D32}" type="datetimeFigureOut">
              <a:rPr lang="en-US" smtClean="0"/>
              <a:pPr/>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2551F-7B81-4270-95DC-F01340C2BC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D7B58-75CE-4149-8998-8302BF037D32}" type="datetimeFigureOut">
              <a:rPr lang="en-US" smtClean="0"/>
              <a:pPr/>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2551F-7B81-4270-95DC-F01340C2BC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2D7B58-75CE-4149-8998-8302BF037D32}" type="datetimeFigureOut">
              <a:rPr lang="en-US" smtClean="0"/>
              <a:pPr/>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2551F-7B81-4270-95DC-F01340C2BC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2D7B58-75CE-4149-8998-8302BF037D32}" type="datetimeFigureOut">
              <a:rPr lang="en-US" smtClean="0"/>
              <a:pPr/>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2551F-7B81-4270-95DC-F01340C2BC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D7B58-75CE-4149-8998-8302BF037D32}" type="datetimeFigureOut">
              <a:rPr lang="en-US" smtClean="0"/>
              <a:pPr/>
              <a:t>3/15/2022</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2551F-7B81-4270-95DC-F01340C2BC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4000" cy="716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eteor-showers-view.jpg"/>
          <p:cNvPicPr>
            <a:picLocks noChangeAspect="1"/>
          </p:cNvPicPr>
          <p:nvPr/>
        </p:nvPicPr>
        <p:blipFill>
          <a:blip r:embed="rId2" cstate="print"/>
          <a:stretch>
            <a:fillRect/>
          </a:stretch>
        </p:blipFill>
        <p:spPr>
          <a:xfrm>
            <a:off x="0" y="-762000"/>
            <a:ext cx="9144000" cy="5171607"/>
          </a:xfrm>
          <a:prstGeom prst="rect">
            <a:avLst/>
          </a:prstGeom>
        </p:spPr>
      </p:pic>
      <p:sp>
        <p:nvSpPr>
          <p:cNvPr id="6" name="TextBox 5"/>
          <p:cNvSpPr txBox="1"/>
          <p:nvPr/>
        </p:nvSpPr>
        <p:spPr>
          <a:xfrm>
            <a:off x="1295400" y="4953000"/>
            <a:ext cx="6477000" cy="1569660"/>
          </a:xfrm>
          <a:prstGeom prst="rect">
            <a:avLst/>
          </a:prstGeom>
          <a:noFill/>
        </p:spPr>
        <p:txBody>
          <a:bodyPr wrap="square" rtlCol="0">
            <a:spAutoFit/>
          </a:bodyPr>
          <a:lstStyle/>
          <a:p>
            <a:pPr algn="ctr"/>
            <a:r>
              <a:rPr lang="en-US" sz="4800" b="1" dirty="0">
                <a:solidFill>
                  <a:schemeClr val="bg2"/>
                </a:solidFill>
              </a:rPr>
              <a:t>Meteor Showers for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kymap.png"/>
          <p:cNvPicPr>
            <a:picLocks noChangeAspect="1"/>
          </p:cNvPicPr>
          <p:nvPr/>
        </p:nvPicPr>
        <p:blipFill>
          <a:blip r:embed="rId2" cstate="print"/>
          <a:stretch>
            <a:fillRect/>
          </a:stretch>
        </p:blipFill>
        <p:spPr>
          <a:xfrm>
            <a:off x="0" y="685800"/>
            <a:ext cx="9153525" cy="472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737600" cy="6432530"/>
          </a:xfrm>
          <a:prstGeom prst="rect">
            <a:avLst/>
          </a:prstGeom>
        </p:spPr>
        <p:txBody>
          <a:bodyPr wrap="square">
            <a:spAutoFit/>
          </a:bodyPr>
          <a:lstStyle/>
          <a:p>
            <a:pPr algn="ctr"/>
            <a:r>
              <a:rPr lang="en-US" sz="3200" b="1" u="sng" dirty="0"/>
              <a:t>April</a:t>
            </a:r>
          </a:p>
          <a:p>
            <a:pPr algn="ctr"/>
            <a:endParaRPr lang="en-US" sz="2000" b="1" dirty="0"/>
          </a:p>
          <a:p>
            <a:r>
              <a:rPr lang="en-US" sz="2000" dirty="0"/>
              <a:t>Our </a:t>
            </a:r>
            <a:r>
              <a:rPr lang="en-US" sz="2000" b="1" u="sng" dirty="0"/>
              <a:t>second major shower of the year</a:t>
            </a:r>
            <a:r>
              <a:rPr lang="en-US" sz="2000" dirty="0"/>
              <a:t>, the </a:t>
            </a:r>
            <a:r>
              <a:rPr lang="en-US" sz="2000" dirty="0" err="1"/>
              <a:t>Lyrids</a:t>
            </a:r>
            <a:r>
              <a:rPr lang="en-US" sz="2000" dirty="0"/>
              <a:t> are fairly active and, under ideal conditions</a:t>
            </a:r>
            <a:r>
              <a:rPr lang="en-US" sz="2000" b="1" u="sng" dirty="0"/>
              <a:t>, can produce about 18 shooting stars an hour. </a:t>
            </a:r>
            <a:r>
              <a:rPr lang="en-US" sz="2000" dirty="0"/>
              <a:t>This year the Moon is a waning gibbous, which means it’ll still be above the horizon when the radiant is at its highest. Fortunately, the radiant will rise around 11:00 p.m., giving you about four or five hours before the Moon starts to pose a problem.</a:t>
            </a:r>
          </a:p>
          <a:p>
            <a:r>
              <a:rPr lang="en-US" sz="2000" dirty="0"/>
              <a:t>By that time, the radiant will be high above the eastern horizon, and looking towards the northeast and southeast will give you your best chance of seeing a few shooting stars.</a:t>
            </a:r>
          </a:p>
          <a:p>
            <a:endParaRPr lang="en-US" sz="2000" dirty="0"/>
          </a:p>
          <a:p>
            <a:r>
              <a:rPr lang="en-US" sz="2000" b="1" dirty="0" err="1"/>
              <a:t>Lyrids</a:t>
            </a:r>
            <a:endParaRPr lang="en-US" sz="2000" b="1" dirty="0"/>
          </a:p>
          <a:p>
            <a:r>
              <a:rPr lang="en-US" sz="2000" dirty="0"/>
              <a:t>Active: Apr 14th - Apr 30th</a:t>
            </a:r>
          </a:p>
          <a:p>
            <a:r>
              <a:rPr lang="en-US" sz="2000" dirty="0"/>
              <a:t>Maximum: Apr 22nd 15:00 ET / Apr 22nd 12:00 PT</a:t>
            </a:r>
          </a:p>
          <a:p>
            <a:r>
              <a:rPr lang="en-US" sz="2000" dirty="0"/>
              <a:t>Moon: Waning Gibbous</a:t>
            </a:r>
          </a:p>
          <a:p>
            <a:r>
              <a:rPr lang="en-US" sz="2000" dirty="0"/>
              <a:t>ZHR: 18</a:t>
            </a:r>
          </a:p>
          <a:p>
            <a:r>
              <a:rPr lang="en-US" sz="2000" dirty="0"/>
              <a:t>Parent Object: C/1861 G1 (Comet Thatcher)</a:t>
            </a:r>
          </a:p>
          <a:p>
            <a:r>
              <a:rPr lang="en-US" sz="2000" dirty="0"/>
              <a:t>Radiant: 18:09h +33.4°</a:t>
            </a:r>
          </a:p>
          <a:p>
            <a:r>
              <a:rPr lang="en-US" sz="2000" dirty="0"/>
              <a:t>Brightness: Bright</a:t>
            </a:r>
          </a:p>
          <a:p>
            <a:r>
              <a:rPr lang="en-US" sz="2000" dirty="0"/>
              <a:t>Speed: Medium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weekend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33484"/>
            <a:ext cx="8737600" cy="7048083"/>
          </a:xfrm>
          <a:prstGeom prst="rect">
            <a:avLst/>
          </a:prstGeom>
        </p:spPr>
        <p:txBody>
          <a:bodyPr wrap="square">
            <a:spAutoFit/>
          </a:bodyPr>
          <a:lstStyle/>
          <a:p>
            <a:pPr algn="ctr"/>
            <a:r>
              <a:rPr lang="en-US" sz="3200" b="1" u="sng" dirty="0"/>
              <a:t>May</a:t>
            </a:r>
          </a:p>
          <a:p>
            <a:pPr algn="ctr"/>
            <a:endParaRPr lang="en-US" sz="2000" b="1" dirty="0"/>
          </a:p>
          <a:p>
            <a:r>
              <a:rPr lang="en-US" sz="2000" dirty="0"/>
              <a:t>There’s good news and bad news for meteor watchers in May. The </a:t>
            </a:r>
            <a:r>
              <a:rPr lang="en-US" sz="2000" b="1" u="sng" dirty="0"/>
              <a:t>good news is that the Moon is a waxing crescent </a:t>
            </a:r>
            <a:r>
              <a:rPr lang="en-US" sz="2000" dirty="0"/>
              <a:t>and will set fairly early in the evening, </a:t>
            </a:r>
            <a:r>
              <a:rPr lang="en-US" sz="2000" b="1" u="sng" dirty="0"/>
              <a:t>but the radiant for the Eta </a:t>
            </a:r>
            <a:r>
              <a:rPr lang="en-US" sz="2000" b="1" u="sng" dirty="0" err="1"/>
              <a:t>Aquarids</a:t>
            </a:r>
            <a:r>
              <a:rPr lang="en-US" sz="2000" b="1" u="sng" dirty="0"/>
              <a:t> won’t rise until a few hours before dawn</a:t>
            </a:r>
            <a:r>
              <a:rPr lang="en-US" sz="2000" dirty="0"/>
              <a:t>. </a:t>
            </a:r>
          </a:p>
          <a:p>
            <a:endParaRPr lang="en-US" sz="800" dirty="0"/>
          </a:p>
          <a:p>
            <a:r>
              <a:rPr lang="en-US" sz="2000" dirty="0"/>
              <a:t>(Incidentally, Saturn appears a little way to the west, in neighboring </a:t>
            </a:r>
            <a:r>
              <a:rPr lang="en-US" sz="2000" dirty="0" err="1"/>
              <a:t>Capricornus</a:t>
            </a:r>
            <a:r>
              <a:rPr lang="en-US" sz="2000" dirty="0"/>
              <a:t>).</a:t>
            </a:r>
          </a:p>
          <a:p>
            <a:r>
              <a:rPr lang="en-US" sz="2000" dirty="0"/>
              <a:t>You could, of course, start looking for meteors during the previous evening or in the hours after midnight, with your best option being to look toward the northeast and southeastern horizons during those times. Under ideal conditions, you could see an average of 50 meteors an hour, but the shower has been known to produce anywhere between 40 and 85.</a:t>
            </a:r>
          </a:p>
          <a:p>
            <a:endParaRPr lang="en-US" sz="2000" dirty="0"/>
          </a:p>
          <a:p>
            <a:r>
              <a:rPr lang="en-US" sz="2000" b="1" dirty="0"/>
              <a:t>Eta </a:t>
            </a:r>
            <a:r>
              <a:rPr lang="en-US" sz="2000" b="1" dirty="0" err="1"/>
              <a:t>Aquarids</a:t>
            </a:r>
            <a:endParaRPr lang="en-US" sz="2000" b="1" dirty="0"/>
          </a:p>
          <a:p>
            <a:r>
              <a:rPr lang="en-US" sz="2000" dirty="0"/>
              <a:t>Active: Apr 19th - May 28th</a:t>
            </a:r>
          </a:p>
          <a:p>
            <a:r>
              <a:rPr lang="en-US" sz="2000" dirty="0"/>
              <a:t>Maximum: May 6th 04:00 ET / May 6th 01:00 PT</a:t>
            </a:r>
          </a:p>
          <a:p>
            <a:r>
              <a:rPr lang="en-US" sz="2000" dirty="0"/>
              <a:t>Moon: Waxing Crescent</a:t>
            </a:r>
          </a:p>
          <a:p>
            <a:r>
              <a:rPr lang="en-US" sz="2000" dirty="0"/>
              <a:t>ZHR: 50</a:t>
            </a:r>
          </a:p>
          <a:p>
            <a:r>
              <a:rPr lang="en-US" sz="2000" dirty="0"/>
              <a:t>Parent Object: 1P/Halley (Comet)</a:t>
            </a:r>
          </a:p>
          <a:p>
            <a:r>
              <a:rPr lang="en-US" sz="2000" dirty="0"/>
              <a:t>Radiant: 22:32h -00.8°</a:t>
            </a:r>
          </a:p>
          <a:p>
            <a:r>
              <a:rPr lang="en-US" sz="2000" dirty="0"/>
              <a:t>Brightness: Bright</a:t>
            </a:r>
          </a:p>
          <a:p>
            <a:r>
              <a:rPr lang="en-US" sz="2000" dirty="0"/>
              <a:t>Speed: Fast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ta-aquariid-finder-chart-1.jpg"/>
          <p:cNvPicPr>
            <a:picLocks noChangeAspect="1"/>
          </p:cNvPicPr>
          <p:nvPr/>
        </p:nvPicPr>
        <p:blipFill>
          <a:blip r:embed="rId2" cstate="print"/>
          <a:stretch>
            <a:fillRect/>
          </a:stretch>
        </p:blipFill>
        <p:spPr>
          <a:xfrm>
            <a:off x="0" y="457200"/>
            <a:ext cx="9210745" cy="5257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067800" cy="6894195"/>
          </a:xfrm>
          <a:prstGeom prst="rect">
            <a:avLst/>
          </a:prstGeom>
        </p:spPr>
        <p:txBody>
          <a:bodyPr wrap="square">
            <a:spAutoFit/>
          </a:bodyPr>
          <a:lstStyle/>
          <a:p>
            <a:pPr algn="ctr"/>
            <a:r>
              <a:rPr lang="en-US" sz="3200" b="1" u="sng" dirty="0"/>
              <a:t>June</a:t>
            </a:r>
          </a:p>
          <a:p>
            <a:r>
              <a:rPr lang="en-US" sz="2000" b="1" u="sng" dirty="0"/>
              <a:t>The June </a:t>
            </a:r>
            <a:r>
              <a:rPr lang="en-US" sz="2000" b="1" u="sng" dirty="0" err="1"/>
              <a:t>Bootids</a:t>
            </a:r>
            <a:r>
              <a:rPr lang="en-US" sz="2000" b="1" u="sng" dirty="0"/>
              <a:t> can be unpredictable </a:t>
            </a:r>
            <a:r>
              <a:rPr lang="en-US" sz="2000" dirty="0"/>
              <a:t>at best. Historically, the shower has only produced about 5 or 6 meteors an hour, but it’s prone to sudden outbursts. For example, in 1916, 1921, 1927, and, most recently, in 1998 about 100 or more an hour were reported at various times during the shower’s maximum.</a:t>
            </a:r>
          </a:p>
          <a:p>
            <a:r>
              <a:rPr lang="en-US" sz="2000" b="1" u="sng" dirty="0"/>
              <a:t>It’s anyone’s guess as to how many you might see this year</a:t>
            </a:r>
            <a:r>
              <a:rPr lang="en-US" sz="2000" dirty="0"/>
              <a:t>; you could see 5 or 6, you could see more or you might not see any at all! On the plus side, these meteors are usually pretty bright and slow, making them easy to spot. There’s also a new Moon, so you needn’t worry about it brightening the sky.</a:t>
            </a:r>
          </a:p>
          <a:p>
            <a:r>
              <a:rPr lang="en-US" sz="2000" dirty="0"/>
              <a:t>Lastly, with the radiant located in </a:t>
            </a:r>
            <a:r>
              <a:rPr lang="en-US" sz="2000" dirty="0" err="1"/>
              <a:t>Bootes</a:t>
            </a:r>
            <a:r>
              <a:rPr lang="en-US" sz="2000" dirty="0"/>
              <a:t> (a constellation best seen in the spring and summer) </a:t>
            </a:r>
            <a:r>
              <a:rPr lang="en-US" sz="2000" b="1" u="sng" dirty="0"/>
              <a:t>you won’t have to stay up all night to see them. You can start looking a few hours after sunset on the 26th </a:t>
            </a:r>
            <a:r>
              <a:rPr lang="en-US" sz="2000" dirty="0"/>
              <a:t>- at that time, the radiant will be high over the southwestern horizon, so keep your eyes toward the south and west.</a:t>
            </a:r>
          </a:p>
          <a:p>
            <a:endParaRPr lang="en-US" sz="800" dirty="0"/>
          </a:p>
          <a:p>
            <a:r>
              <a:rPr lang="en-US" b="1" dirty="0"/>
              <a:t>June </a:t>
            </a:r>
            <a:r>
              <a:rPr lang="en-US" b="1" dirty="0" err="1"/>
              <a:t>Bootids</a:t>
            </a:r>
            <a:endParaRPr lang="en-US" b="1" dirty="0"/>
          </a:p>
          <a:p>
            <a:r>
              <a:rPr lang="en-US" dirty="0"/>
              <a:t>Active: Jun 2nd - Jul 2nd</a:t>
            </a:r>
          </a:p>
          <a:p>
            <a:r>
              <a:rPr lang="en-US" dirty="0"/>
              <a:t>Maximum: Jun 27th 07:00 ET / Jun 27th 04:00 PT</a:t>
            </a:r>
          </a:p>
          <a:p>
            <a:r>
              <a:rPr lang="en-US" dirty="0"/>
              <a:t>Moon: New Moon</a:t>
            </a:r>
          </a:p>
          <a:p>
            <a:r>
              <a:rPr lang="en-US" dirty="0"/>
              <a:t>ZHR: Variable</a:t>
            </a:r>
          </a:p>
          <a:p>
            <a:r>
              <a:rPr lang="en-US" dirty="0"/>
              <a:t>Parent Object: 7P/Pons-</a:t>
            </a:r>
            <a:r>
              <a:rPr lang="en-US" dirty="0" err="1"/>
              <a:t>Winnecke</a:t>
            </a:r>
            <a:r>
              <a:rPr lang="en-US" dirty="0"/>
              <a:t> (Comet)</a:t>
            </a:r>
          </a:p>
          <a:p>
            <a:r>
              <a:rPr lang="en-US" dirty="0"/>
              <a:t>Radiant: 14:58h +48.0°</a:t>
            </a:r>
          </a:p>
          <a:p>
            <a:r>
              <a:rPr lang="en-US" dirty="0"/>
              <a:t>Brightness: Bright</a:t>
            </a:r>
          </a:p>
          <a:p>
            <a:r>
              <a:rPr lang="en-US" dirty="0"/>
              <a:t>Speed: Slow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tid-Meteor-shower.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70388"/>
            <a:ext cx="8737600" cy="6740307"/>
          </a:xfrm>
          <a:prstGeom prst="rect">
            <a:avLst/>
          </a:prstGeom>
        </p:spPr>
        <p:txBody>
          <a:bodyPr wrap="square">
            <a:spAutoFit/>
          </a:bodyPr>
          <a:lstStyle/>
          <a:p>
            <a:pPr algn="ctr"/>
            <a:r>
              <a:rPr lang="en-US" sz="3200" b="1" u="sng" dirty="0"/>
              <a:t>July</a:t>
            </a:r>
          </a:p>
          <a:p>
            <a:pPr algn="ctr"/>
            <a:endParaRPr lang="en-US" sz="2000" b="1" dirty="0"/>
          </a:p>
          <a:p>
            <a:r>
              <a:rPr lang="en-US" sz="2000" dirty="0"/>
              <a:t>With a zenith hourly rate of 25, the </a:t>
            </a:r>
            <a:r>
              <a:rPr lang="en-US" sz="2000" b="1" u="sng" dirty="0"/>
              <a:t>Southern Delta </a:t>
            </a:r>
            <a:r>
              <a:rPr lang="en-US" sz="2000" b="1" u="sng" dirty="0" err="1"/>
              <a:t>Aquariids</a:t>
            </a:r>
            <a:r>
              <a:rPr lang="en-US" sz="2000" b="1" u="sng" dirty="0"/>
              <a:t> is a fairly active shower, but they’re also known to be fairly faint. </a:t>
            </a:r>
            <a:r>
              <a:rPr lang="en-US" sz="2000" dirty="0"/>
              <a:t>However, as the Moon is a waxing crescent during the shower’s maximum it will set early in the evening, making this a good year to try your luck.</a:t>
            </a:r>
          </a:p>
          <a:p>
            <a:r>
              <a:rPr lang="en-US" sz="2000" b="1" u="sng" dirty="0"/>
              <a:t>This is one shower you can observe almost all night</a:t>
            </a:r>
            <a:r>
              <a:rPr lang="en-US" sz="2000" dirty="0"/>
              <a:t>. The radiant rises a few hours after sunset and is due south at around 3:30 a.m. If you’re meteor watching during the evening of the 29th, then you’ll need to look towards the east and south. However, if you’re outside during the early hours of the morning on the 30th, then look towards the southeast and southwest.</a:t>
            </a:r>
          </a:p>
          <a:p>
            <a:endParaRPr lang="en-US" sz="2000" dirty="0"/>
          </a:p>
          <a:p>
            <a:r>
              <a:rPr lang="en-US" sz="2000" b="1" dirty="0"/>
              <a:t>Southern Delta </a:t>
            </a:r>
            <a:r>
              <a:rPr lang="en-US" sz="2000" b="1" dirty="0" err="1"/>
              <a:t>Aquariids</a:t>
            </a:r>
            <a:endParaRPr lang="en-US" sz="2000" b="1" dirty="0"/>
          </a:p>
          <a:p>
            <a:r>
              <a:rPr lang="en-US" sz="2000" dirty="0"/>
              <a:t>Active: Jul 12th - Aug 23rd</a:t>
            </a:r>
          </a:p>
          <a:p>
            <a:r>
              <a:rPr lang="en-US" sz="2000" dirty="0"/>
              <a:t>Maximum: Jul 30th</a:t>
            </a:r>
          </a:p>
          <a:p>
            <a:r>
              <a:rPr lang="en-US" sz="2000" dirty="0"/>
              <a:t>Moon: Waxing Crescent</a:t>
            </a:r>
          </a:p>
          <a:p>
            <a:r>
              <a:rPr lang="en-US" sz="2000" dirty="0"/>
              <a:t>ZHR: 25</a:t>
            </a:r>
          </a:p>
          <a:p>
            <a:r>
              <a:rPr lang="en-US" sz="2000" dirty="0"/>
              <a:t>Parent Object: 96P/</a:t>
            </a:r>
            <a:r>
              <a:rPr lang="en-US" sz="2000" dirty="0" err="1"/>
              <a:t>Machholz</a:t>
            </a:r>
            <a:r>
              <a:rPr lang="en-US" sz="2000" dirty="0"/>
              <a:t> (Comet)</a:t>
            </a:r>
          </a:p>
          <a:p>
            <a:r>
              <a:rPr lang="en-US" sz="2000" dirty="0"/>
              <a:t>Radiant: 22:42h -16.4°</a:t>
            </a:r>
          </a:p>
          <a:p>
            <a:r>
              <a:rPr lang="en-US" sz="2000" dirty="0"/>
              <a:t>Brightness: Faint</a:t>
            </a:r>
          </a:p>
          <a:p>
            <a:r>
              <a:rPr lang="en-US" sz="2000" dirty="0"/>
              <a:t>Speed: Medium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ta-Aquariid-radiant.jpg"/>
          <p:cNvPicPr>
            <a:picLocks noChangeAspect="1"/>
          </p:cNvPicPr>
          <p:nvPr/>
        </p:nvPicPr>
        <p:blipFill>
          <a:blip r:embed="rId2" cstate="print"/>
          <a:stretch>
            <a:fillRect/>
          </a:stretch>
        </p:blipFill>
        <p:spPr>
          <a:xfrm>
            <a:off x="0" y="0"/>
            <a:ext cx="9208459"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3"/>
            <a:ext cx="8737600" cy="6740307"/>
          </a:xfrm>
          <a:prstGeom prst="rect">
            <a:avLst/>
          </a:prstGeom>
        </p:spPr>
        <p:txBody>
          <a:bodyPr wrap="square">
            <a:spAutoFit/>
          </a:bodyPr>
          <a:lstStyle/>
          <a:p>
            <a:pPr algn="ctr"/>
            <a:r>
              <a:rPr lang="en-US" sz="3200" b="1" u="sng" dirty="0"/>
              <a:t>August</a:t>
            </a:r>
          </a:p>
          <a:p>
            <a:pPr algn="ctr"/>
            <a:endParaRPr lang="en-US" sz="1000" b="1" dirty="0"/>
          </a:p>
          <a:p>
            <a:r>
              <a:rPr lang="en-US" sz="2000" b="1" u="sng" dirty="0"/>
              <a:t>The </a:t>
            </a:r>
            <a:r>
              <a:rPr lang="en-US" sz="2000" b="1" u="sng" dirty="0" err="1"/>
              <a:t>Perseid</a:t>
            </a:r>
            <a:r>
              <a:rPr lang="en-US" sz="2000" b="1" u="sng" dirty="0"/>
              <a:t> meteor shower is, arguably, the most famous of them all</a:t>
            </a:r>
            <a:r>
              <a:rPr lang="en-US" sz="2000" dirty="0"/>
              <a:t>. It’s the one that gets all the attention in the media, and not without good reason. It’s one of the most reliable and productive showers of the year and is considered a highlight of the annual astronomical calendar.</a:t>
            </a:r>
          </a:p>
          <a:p>
            <a:r>
              <a:rPr lang="en-US" sz="2000" u="sng" dirty="0"/>
              <a:t>Unfortunately, this year the Moon turns full on the 11th and will brighten the sky quite considerably during the shower’s maximum. </a:t>
            </a:r>
            <a:r>
              <a:rPr lang="en-US" sz="2000" dirty="0"/>
              <a:t>It will also be rising a few hours before the shower’s radiant with the result that it will brighten the sky throughout almost the entire night. Try your luck a few hours before dawn, when the sky is still dark, the Moon is setting in the southwest and the shower’s radiant will be high in the northeast.</a:t>
            </a:r>
          </a:p>
          <a:p>
            <a:endParaRPr lang="en-US" sz="1000" dirty="0"/>
          </a:p>
          <a:p>
            <a:r>
              <a:rPr lang="en-US" sz="2000" b="1" dirty="0" err="1"/>
              <a:t>Perseids</a:t>
            </a:r>
            <a:endParaRPr lang="en-US" sz="2000" b="1" dirty="0"/>
          </a:p>
          <a:p>
            <a:r>
              <a:rPr lang="en-US" sz="2000" dirty="0"/>
              <a:t>Active: Jul 17th - Aug 24th</a:t>
            </a:r>
          </a:p>
          <a:p>
            <a:r>
              <a:rPr lang="en-US" sz="2000" dirty="0"/>
              <a:t>Maximum: Aug 12th 21:00 ET / Aug 12th 18:00 ET</a:t>
            </a:r>
          </a:p>
          <a:p>
            <a:r>
              <a:rPr lang="en-US" sz="2000" dirty="0"/>
              <a:t>Moon: Waning Gibbous</a:t>
            </a:r>
          </a:p>
          <a:p>
            <a:r>
              <a:rPr lang="en-US" sz="2000" dirty="0"/>
              <a:t>ZHR: 100</a:t>
            </a:r>
          </a:p>
          <a:p>
            <a:r>
              <a:rPr lang="en-US" sz="2000" dirty="0"/>
              <a:t>Parent Object: 109P/Swift-Tuttle (Comet)</a:t>
            </a:r>
          </a:p>
          <a:p>
            <a:r>
              <a:rPr lang="en-US" sz="2000" dirty="0"/>
              <a:t>Radiant: 03:13h +58.1°</a:t>
            </a:r>
          </a:p>
          <a:p>
            <a:r>
              <a:rPr lang="en-US" sz="2000" dirty="0"/>
              <a:t>Brightness: Medium</a:t>
            </a:r>
          </a:p>
          <a:p>
            <a:r>
              <a:rPr lang="en-US" sz="2000" dirty="0"/>
              <a:t>Speed: Fast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52400"/>
            <a:ext cx="8737600" cy="6678751"/>
          </a:xfrm>
          <a:prstGeom prst="rect">
            <a:avLst/>
          </a:prstGeom>
        </p:spPr>
        <p:txBody>
          <a:bodyPr wrap="square">
            <a:spAutoFit/>
          </a:bodyPr>
          <a:lstStyle/>
          <a:p>
            <a:r>
              <a:rPr lang="en-US" sz="2400" b="1" u="sng" dirty="0"/>
              <a:t>What You Need to Know - Tips and Terms for Beginners</a:t>
            </a:r>
          </a:p>
          <a:p>
            <a:endParaRPr lang="en-US" sz="2400" b="1" dirty="0"/>
          </a:p>
          <a:p>
            <a:pPr>
              <a:buFont typeface="Arial" pitchFamily="34" charset="0"/>
              <a:buChar char="•"/>
            </a:pPr>
            <a:r>
              <a:rPr lang="en-US" sz="2400" b="1" u="sng" dirty="0"/>
              <a:t>Although you can see shooting stars from almost anywhere, you want to try and find a safe, dark location, far from the lights of a town or city. </a:t>
            </a:r>
            <a:r>
              <a:rPr lang="en-US" sz="2400" dirty="0"/>
              <a:t>Many meteors may be bright, but there are just as many that are too faint to be seen from the light-polluted skies of suburbia.</a:t>
            </a:r>
          </a:p>
          <a:p>
            <a:pPr>
              <a:buFont typeface="Arial" pitchFamily="34" charset="0"/>
              <a:buChar char="•"/>
            </a:pPr>
            <a:endParaRPr lang="en-US" sz="1000" dirty="0"/>
          </a:p>
          <a:p>
            <a:pPr>
              <a:buFont typeface="Arial" pitchFamily="34" charset="0"/>
              <a:buChar char="•"/>
            </a:pPr>
            <a:r>
              <a:rPr lang="en-US" sz="2400" b="1" u="sng" dirty="0"/>
              <a:t>Regardless of where you are, give your eyes time to adapt to the dark. </a:t>
            </a:r>
            <a:r>
              <a:rPr lang="en-US" sz="2400" dirty="0"/>
              <a:t>This can take anything up to about thirty minutes if you’re stepping out from a brightly lit interior, but when your eyes are properly adapted you’ll see more of the fainter meteors.</a:t>
            </a:r>
          </a:p>
          <a:p>
            <a:pPr>
              <a:buFont typeface="Arial" pitchFamily="34" charset="0"/>
              <a:buChar char="•"/>
            </a:pPr>
            <a:endParaRPr lang="en-US" sz="1000" dirty="0"/>
          </a:p>
          <a:p>
            <a:pPr>
              <a:buFont typeface="Arial" pitchFamily="34" charset="0"/>
              <a:buChar char="•"/>
            </a:pPr>
            <a:r>
              <a:rPr lang="en-US" sz="2400" b="1" u="sng" dirty="0"/>
              <a:t>Once your eyes are properly dark-adapted, you’ll want to keep them that way</a:t>
            </a:r>
            <a:r>
              <a:rPr lang="en-US" sz="2400" dirty="0"/>
              <a:t>. Looking at any bright light can instantly ruin your night vision, so make sure to get yourself a red flashlight. Red light doesn’t affect your eyes the way white light does, and as long as the flashlight isn’t too bright, you should be able to avoid dazzling yourself.</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erseids-radiant-no-DSOs.jpg"/>
          <p:cNvPicPr>
            <a:picLocks noChangeAspect="1"/>
          </p:cNvPicPr>
          <p:nvPr/>
        </p:nvPicPr>
        <p:blipFill>
          <a:blip r:embed="rId2" cstate="print"/>
          <a:stretch>
            <a:fillRect/>
          </a:stretch>
        </p:blipFill>
        <p:spPr>
          <a:xfrm>
            <a:off x="0" y="1066800"/>
            <a:ext cx="9144000" cy="49149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3"/>
            <a:ext cx="8737600" cy="6740307"/>
          </a:xfrm>
          <a:prstGeom prst="rect">
            <a:avLst/>
          </a:prstGeom>
        </p:spPr>
        <p:txBody>
          <a:bodyPr wrap="square">
            <a:spAutoFit/>
          </a:bodyPr>
          <a:lstStyle/>
          <a:p>
            <a:pPr algn="ctr"/>
            <a:r>
              <a:rPr lang="en-US" sz="3200" b="1" u="sng" dirty="0"/>
              <a:t>September</a:t>
            </a:r>
          </a:p>
          <a:p>
            <a:pPr algn="ctr"/>
            <a:endParaRPr lang="en-US" sz="1000" b="1" dirty="0"/>
          </a:p>
          <a:p>
            <a:r>
              <a:rPr lang="en-US" sz="2000" dirty="0"/>
              <a:t>There’s another shower that has its radiant in </a:t>
            </a:r>
            <a:r>
              <a:rPr lang="en-US" sz="2000" dirty="0" err="1"/>
              <a:t>Perseus</a:t>
            </a:r>
            <a:r>
              <a:rPr lang="en-US" sz="2000" dirty="0"/>
              <a:t>, but unlike the primary </a:t>
            </a:r>
            <a:r>
              <a:rPr lang="en-US" sz="2000" dirty="0" err="1"/>
              <a:t>Perseid</a:t>
            </a:r>
            <a:r>
              <a:rPr lang="en-US" sz="2000" dirty="0"/>
              <a:t> meteors of August, the </a:t>
            </a:r>
            <a:r>
              <a:rPr lang="en-US" sz="2000" b="1" u="sng" dirty="0"/>
              <a:t>September Epsilon </a:t>
            </a:r>
            <a:r>
              <a:rPr lang="en-US" sz="2000" b="1" u="sng" dirty="0" err="1"/>
              <a:t>Perseids</a:t>
            </a:r>
            <a:r>
              <a:rPr lang="en-US" sz="2000" b="1" u="sng" dirty="0"/>
              <a:t> are fairly minor</a:t>
            </a:r>
            <a:r>
              <a:rPr lang="en-US" sz="2000" dirty="0"/>
              <a:t>. Unfortunately, this shower does share one characteristic with its more popular cousin: the </a:t>
            </a:r>
            <a:r>
              <a:rPr lang="en-US" sz="2000" b="1" u="sng" dirty="0"/>
              <a:t>phase of the Moon when the shower is at its maximum.</a:t>
            </a:r>
          </a:p>
          <a:p>
            <a:r>
              <a:rPr lang="en-US" sz="2000" b="1" u="sng" dirty="0"/>
              <a:t>Just as the Moon was full for the </a:t>
            </a:r>
            <a:r>
              <a:rPr lang="en-US" sz="2000" b="1" u="sng" dirty="0" err="1"/>
              <a:t>Perseids</a:t>
            </a:r>
            <a:r>
              <a:rPr lang="en-US" sz="2000" b="1" u="sng" dirty="0"/>
              <a:t>, so it is also full for the September Epsilon </a:t>
            </a:r>
            <a:r>
              <a:rPr lang="en-US" sz="2000" b="1" u="sng" dirty="0" err="1"/>
              <a:t>Perseids</a:t>
            </a:r>
            <a:r>
              <a:rPr lang="en-US" sz="2000" b="1" u="sng" dirty="0"/>
              <a:t>.</a:t>
            </a:r>
            <a:r>
              <a:rPr lang="en-US" sz="2000" dirty="0"/>
              <a:t> In fact, it’ll turn full about eight hours after the shower is at maximum, making this a difficult shower to observe. You can either try your luck at about 90 minutes after sunset, when the sky is dark and the Moon is low, (but so is the shower’s radiant), or else at around 5:00 a.m., when the radiant is high over the south and the Moon is low in the west-southwest.</a:t>
            </a:r>
          </a:p>
          <a:p>
            <a:endParaRPr lang="en-US" sz="1000" dirty="0"/>
          </a:p>
          <a:p>
            <a:r>
              <a:rPr lang="en-US" sz="2000" b="1" dirty="0"/>
              <a:t>September Epsilon </a:t>
            </a:r>
            <a:r>
              <a:rPr lang="en-US" sz="2000" b="1" dirty="0" err="1"/>
              <a:t>Perseids</a:t>
            </a:r>
            <a:endParaRPr lang="en-US" sz="2000" b="1" dirty="0"/>
          </a:p>
          <a:p>
            <a:r>
              <a:rPr lang="en-US" sz="2000" dirty="0"/>
              <a:t>Active: Sep 5th - Sep 21st</a:t>
            </a:r>
          </a:p>
          <a:p>
            <a:r>
              <a:rPr lang="en-US" sz="2000" dirty="0"/>
              <a:t>Maximum: Sep 9th 22:00 ET / Sep 9th 19:00 PT</a:t>
            </a:r>
          </a:p>
          <a:p>
            <a:r>
              <a:rPr lang="en-US" sz="2000" dirty="0"/>
              <a:t>Moon: Full Moon</a:t>
            </a:r>
          </a:p>
          <a:p>
            <a:r>
              <a:rPr lang="en-US" sz="2000" dirty="0"/>
              <a:t>ZHR: 5</a:t>
            </a:r>
          </a:p>
          <a:p>
            <a:r>
              <a:rPr lang="en-US" sz="2000" dirty="0"/>
              <a:t>Parent Object: Unknown</a:t>
            </a:r>
          </a:p>
          <a:p>
            <a:r>
              <a:rPr lang="en-US" sz="2000" dirty="0"/>
              <a:t>Radiant: 03:15h +39.7°</a:t>
            </a:r>
          </a:p>
          <a:p>
            <a:r>
              <a:rPr lang="en-US" sz="2000" dirty="0"/>
              <a:t>Brightness: Medium</a:t>
            </a:r>
          </a:p>
          <a:p>
            <a:r>
              <a:rPr lang="en-US" sz="2000" dirty="0"/>
              <a:t>Speed: Fast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kymap2.png"/>
          <p:cNvPicPr>
            <a:picLocks noChangeAspect="1"/>
          </p:cNvPicPr>
          <p:nvPr/>
        </p:nvPicPr>
        <p:blipFill>
          <a:blip r:embed="rId2" cstate="print"/>
          <a:stretch>
            <a:fillRect/>
          </a:stretch>
        </p:blipFill>
        <p:spPr>
          <a:xfrm>
            <a:off x="0" y="990600"/>
            <a:ext cx="9153525" cy="4724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
            <a:ext cx="8737600" cy="6740307"/>
          </a:xfrm>
          <a:prstGeom prst="rect">
            <a:avLst/>
          </a:prstGeom>
        </p:spPr>
        <p:txBody>
          <a:bodyPr wrap="square">
            <a:spAutoFit/>
          </a:bodyPr>
          <a:lstStyle/>
          <a:p>
            <a:pPr algn="ctr"/>
            <a:r>
              <a:rPr lang="en-US" sz="3200" b="1" u="sng" dirty="0"/>
              <a:t>October</a:t>
            </a:r>
          </a:p>
          <a:p>
            <a:pPr algn="ctr"/>
            <a:endParaRPr lang="en-US" sz="1000" b="1" dirty="0"/>
          </a:p>
          <a:p>
            <a:r>
              <a:rPr lang="en-US" sz="2000" dirty="0"/>
              <a:t>Our fortunes change a little in October, as the </a:t>
            </a:r>
            <a:r>
              <a:rPr lang="en-US" sz="2000" dirty="0" err="1"/>
              <a:t>Orionids</a:t>
            </a:r>
            <a:r>
              <a:rPr lang="en-US" sz="2000" dirty="0"/>
              <a:t> reach their </a:t>
            </a:r>
            <a:r>
              <a:rPr lang="en-US" sz="2000" b="1" u="sng" dirty="0"/>
              <a:t>maximum on the 21st when the Moon is a waning crescent</a:t>
            </a:r>
            <a:r>
              <a:rPr lang="en-US" sz="2000" dirty="0"/>
              <a:t>. This being the case, you could start looking for meteors from around 90 minutes to 2 hours after sunset or from around midnight, when the radiant is rising over the eastern horizon.</a:t>
            </a:r>
          </a:p>
          <a:p>
            <a:r>
              <a:rPr lang="en-US" sz="2000" dirty="0"/>
              <a:t>The meteors will appear to originate from a point close to </a:t>
            </a:r>
            <a:r>
              <a:rPr lang="en-US" sz="2000" dirty="0" err="1"/>
              <a:t>Alhena</a:t>
            </a:r>
            <a:r>
              <a:rPr lang="en-US" sz="2000" dirty="0"/>
              <a:t> (Gamma </a:t>
            </a:r>
            <a:r>
              <a:rPr lang="en-US" sz="2000" dirty="0" err="1"/>
              <a:t>Geminorum</a:t>
            </a:r>
            <a:r>
              <a:rPr lang="en-US" sz="2000" dirty="0"/>
              <a:t>) and you’ll need to look towards the northeast and southeast for your best chance of seeing a shooting star. Alternatively, rise early (around 4:30 a.m.) to see the shower when the radiant is high over the south-southeastern horizon. At that time, the Moon will be low in the east and the sky won’t be brightening for about another 60-90 minutes.</a:t>
            </a:r>
          </a:p>
          <a:p>
            <a:endParaRPr lang="en-US" sz="1000" dirty="0"/>
          </a:p>
          <a:p>
            <a:r>
              <a:rPr lang="en-US" sz="2000" b="1" dirty="0" err="1"/>
              <a:t>Orionids</a:t>
            </a:r>
            <a:endParaRPr lang="en-US" sz="2000" b="1" dirty="0"/>
          </a:p>
          <a:p>
            <a:r>
              <a:rPr lang="en-US" sz="2000" dirty="0"/>
              <a:t>Active: Oct 2nd - Nov 7th</a:t>
            </a:r>
          </a:p>
          <a:p>
            <a:r>
              <a:rPr lang="en-US" sz="2000" dirty="0"/>
              <a:t>Maximum: Oct 21st 14:00 ET / Oct 21st 11:00 PT</a:t>
            </a:r>
          </a:p>
          <a:p>
            <a:r>
              <a:rPr lang="en-US" sz="2000" dirty="0"/>
              <a:t>Moon: Waning Crescent</a:t>
            </a:r>
          </a:p>
          <a:p>
            <a:r>
              <a:rPr lang="en-US" sz="2000" dirty="0"/>
              <a:t>ZHR: 20</a:t>
            </a:r>
          </a:p>
          <a:p>
            <a:r>
              <a:rPr lang="en-US" sz="2000" dirty="0"/>
              <a:t>Parent Object: 1P/Halley (Comet)</a:t>
            </a:r>
          </a:p>
          <a:p>
            <a:r>
              <a:rPr lang="en-US" sz="2000" dirty="0"/>
              <a:t>Radiant: 06:24h +15.7°</a:t>
            </a:r>
          </a:p>
          <a:p>
            <a:r>
              <a:rPr lang="en-US" sz="2000" dirty="0"/>
              <a:t>Brightness: Bright</a:t>
            </a:r>
          </a:p>
          <a:p>
            <a:r>
              <a:rPr lang="en-US" sz="2000" dirty="0"/>
              <a:t>Speed: Fast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rionid3.png"/>
          <p:cNvPicPr>
            <a:picLocks noChangeAspect="1"/>
          </p:cNvPicPr>
          <p:nvPr/>
        </p:nvPicPr>
        <p:blipFill>
          <a:blip r:embed="rId2" cstate="print"/>
          <a:stretch>
            <a:fillRect/>
          </a:stretch>
        </p:blipFill>
        <p:spPr>
          <a:xfrm>
            <a:off x="0" y="0"/>
            <a:ext cx="91313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
            <a:ext cx="8915400" cy="6740307"/>
          </a:xfrm>
          <a:prstGeom prst="rect">
            <a:avLst/>
          </a:prstGeom>
        </p:spPr>
        <p:txBody>
          <a:bodyPr wrap="square">
            <a:spAutoFit/>
          </a:bodyPr>
          <a:lstStyle/>
          <a:p>
            <a:pPr algn="ctr"/>
            <a:r>
              <a:rPr lang="en-US" sz="3200" b="1" dirty="0"/>
              <a:t>November</a:t>
            </a:r>
          </a:p>
          <a:p>
            <a:pPr algn="ctr"/>
            <a:endParaRPr lang="en-US" sz="1000" b="1" dirty="0"/>
          </a:p>
          <a:p>
            <a:r>
              <a:rPr lang="en-US" sz="2000" dirty="0"/>
              <a:t>Like the </a:t>
            </a:r>
            <a:r>
              <a:rPr lang="en-US" sz="2000" dirty="0" err="1"/>
              <a:t>Perseids</a:t>
            </a:r>
            <a:r>
              <a:rPr lang="en-US" sz="2000" dirty="0"/>
              <a:t>, the </a:t>
            </a:r>
            <a:r>
              <a:rPr lang="en-US" sz="2000" dirty="0" err="1"/>
              <a:t>Leonids</a:t>
            </a:r>
            <a:r>
              <a:rPr lang="en-US" sz="2000" dirty="0"/>
              <a:t> have become a popular shower with the media, mostly due to </a:t>
            </a:r>
            <a:r>
              <a:rPr lang="en-US" sz="2000" b="1" u="sng" dirty="0"/>
              <a:t>the meteor storm of 1999</a:t>
            </a:r>
            <a:r>
              <a:rPr lang="en-US" sz="2000" dirty="0"/>
              <a:t>. At that time, the shower produced roughly 1,000 meteors an hour, a hundredfold increase over the shower’s </a:t>
            </a:r>
            <a:r>
              <a:rPr lang="en-US" sz="2000" b="1" u="sng" dirty="0"/>
              <a:t>typical 10-15 meteors an hour.</a:t>
            </a:r>
            <a:r>
              <a:rPr lang="en-US" sz="2000" dirty="0"/>
              <a:t> Unfortunately, despite the Moon being a waning crescent, we should have no expectations of seeing something similar this year.</a:t>
            </a:r>
          </a:p>
          <a:p>
            <a:r>
              <a:rPr lang="en-US" sz="2000" dirty="0"/>
              <a:t>Another potential issue is that the waning crescent Moon is in Leo this year, with </a:t>
            </a:r>
            <a:r>
              <a:rPr lang="en-US" sz="2000" b="1" u="sng" dirty="0"/>
              <a:t>both the Moon and the shower’s radiant rising in the east at around 1:00 a.m</a:t>
            </a:r>
            <a:r>
              <a:rPr lang="en-US" sz="2000" dirty="0"/>
              <a:t>. All the same, </a:t>
            </a:r>
            <a:r>
              <a:rPr lang="en-US" sz="2000" b="1" u="sng" dirty="0"/>
              <a:t>you can start your observations in the evening hours once the sky turns dark, with the best opportunity coming at around midnight before the Moon makes its appearance.</a:t>
            </a:r>
          </a:p>
          <a:p>
            <a:endParaRPr lang="en-US" sz="1000" dirty="0"/>
          </a:p>
          <a:p>
            <a:r>
              <a:rPr lang="en-US" sz="2000" b="1" dirty="0" err="1"/>
              <a:t>Leonids</a:t>
            </a:r>
            <a:endParaRPr lang="en-US" sz="2000" b="1" dirty="0"/>
          </a:p>
          <a:p>
            <a:r>
              <a:rPr lang="en-US" sz="2000" dirty="0"/>
              <a:t>Active: Nov 6th - Nov 30th</a:t>
            </a:r>
          </a:p>
          <a:p>
            <a:r>
              <a:rPr lang="en-US" sz="2000" dirty="0"/>
              <a:t>Maximum: Nov 17th 19:00 ET / Nov 17th 16:00 PT</a:t>
            </a:r>
          </a:p>
          <a:p>
            <a:r>
              <a:rPr lang="en-US" sz="2000" dirty="0"/>
              <a:t>Moon: Waning Crescent</a:t>
            </a:r>
          </a:p>
          <a:p>
            <a:r>
              <a:rPr lang="en-US" sz="2000" dirty="0"/>
              <a:t>ZHR: 10 - 15</a:t>
            </a:r>
          </a:p>
          <a:p>
            <a:r>
              <a:rPr lang="en-US" sz="2000" dirty="0"/>
              <a:t>Parent Object: 55P/</a:t>
            </a:r>
            <a:r>
              <a:rPr lang="en-US" sz="2000" dirty="0" err="1"/>
              <a:t>Tempel</a:t>
            </a:r>
            <a:r>
              <a:rPr lang="en-US" sz="2000" dirty="0"/>
              <a:t>-Tuttle (Comet)</a:t>
            </a:r>
          </a:p>
          <a:p>
            <a:r>
              <a:rPr lang="en-US" sz="2000" dirty="0"/>
              <a:t>Radiant: 10:15h +21.8°</a:t>
            </a:r>
          </a:p>
          <a:p>
            <a:r>
              <a:rPr lang="en-US" sz="2000" dirty="0"/>
              <a:t>Brightness: Bright</a:t>
            </a:r>
          </a:p>
          <a:p>
            <a:r>
              <a:rPr lang="en-US" sz="2000" dirty="0"/>
              <a:t>Speed: Fast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onid-shower-Nov201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
            <a:ext cx="8737600" cy="6771084"/>
          </a:xfrm>
          <a:prstGeom prst="rect">
            <a:avLst/>
          </a:prstGeom>
        </p:spPr>
        <p:txBody>
          <a:bodyPr wrap="square">
            <a:spAutoFit/>
          </a:bodyPr>
          <a:lstStyle/>
          <a:p>
            <a:pPr algn="ctr"/>
            <a:r>
              <a:rPr lang="en-US" sz="3200" b="1" u="sng" dirty="0"/>
              <a:t>December</a:t>
            </a:r>
          </a:p>
          <a:p>
            <a:pPr algn="ctr"/>
            <a:endParaRPr lang="en-US" sz="1000" b="1" dirty="0"/>
          </a:p>
          <a:p>
            <a:r>
              <a:rPr lang="en-US" sz="2000" b="1" u="sng" dirty="0"/>
              <a:t>The last major shower of the year is also, arguably, the finest</a:t>
            </a:r>
            <a:r>
              <a:rPr lang="en-US" sz="2000" dirty="0"/>
              <a:t>. The media typically doesn’t give it as much attention as the summer’s </a:t>
            </a:r>
            <a:r>
              <a:rPr lang="en-US" sz="2000" dirty="0" err="1"/>
              <a:t>Perseids</a:t>
            </a:r>
            <a:r>
              <a:rPr lang="en-US" sz="2000" dirty="0"/>
              <a:t>, which is a pity as the </a:t>
            </a:r>
            <a:r>
              <a:rPr lang="en-US" sz="2000" dirty="0" err="1"/>
              <a:t>Geminids</a:t>
            </a:r>
            <a:r>
              <a:rPr lang="en-US" sz="2000" dirty="0"/>
              <a:t> can be more prolific and are also known to be quite colorful. </a:t>
            </a:r>
            <a:r>
              <a:rPr lang="en-US" sz="2000" b="1" u="sng" dirty="0"/>
              <a:t>Another big plus is that Gemini is a winter constellation and the radiant rises just a few hours after sunset.</a:t>
            </a:r>
          </a:p>
          <a:p>
            <a:r>
              <a:rPr lang="en-US" sz="2000" dirty="0"/>
              <a:t>This will give you a decent three or four hours to enjoy the shower without any interference from the Moon, which won’t rise until around 11:00 p.m. (and won’t be much of a hindrance until about an hour later). Keep looking toward the northeast and southeast for the best chance of seeing some shooting stars. The shower’s radiant is due south at around 2:00 a.m., but by that time the Moon will also be much higher in the sky.</a:t>
            </a:r>
          </a:p>
          <a:p>
            <a:endParaRPr lang="en-US" sz="1000" dirty="0"/>
          </a:p>
          <a:p>
            <a:r>
              <a:rPr lang="en-US" b="1" dirty="0" err="1"/>
              <a:t>Geminids</a:t>
            </a:r>
            <a:endParaRPr lang="en-US" b="1" dirty="0"/>
          </a:p>
          <a:p>
            <a:r>
              <a:rPr lang="en-US" dirty="0"/>
              <a:t>Active: Dec 4th - Dec 20th</a:t>
            </a:r>
          </a:p>
          <a:p>
            <a:r>
              <a:rPr lang="en-US" dirty="0"/>
              <a:t>Maximum: Dec 14th 08:00 ET / Dec 14th 05:00 PT</a:t>
            </a:r>
          </a:p>
          <a:p>
            <a:r>
              <a:rPr lang="en-US" dirty="0"/>
              <a:t>Moon: Waning Gibbous</a:t>
            </a:r>
          </a:p>
          <a:p>
            <a:r>
              <a:rPr lang="en-US" dirty="0"/>
              <a:t>ZHR: 150</a:t>
            </a:r>
          </a:p>
          <a:p>
            <a:r>
              <a:rPr lang="en-US" dirty="0"/>
              <a:t>Parent Object: 3200 Phaethon (Asteroid)</a:t>
            </a:r>
          </a:p>
          <a:p>
            <a:r>
              <a:rPr lang="en-US" dirty="0"/>
              <a:t>Radiant: 07:33h +32.4°</a:t>
            </a:r>
          </a:p>
          <a:p>
            <a:r>
              <a:rPr lang="en-US" dirty="0"/>
              <a:t>Brightness: Medium</a:t>
            </a:r>
          </a:p>
          <a:p>
            <a:r>
              <a:rPr lang="en-US" dirty="0"/>
              <a:t>Speed: Medium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eminids-in-2017-at-9pm-768x432-ST.jpg"/>
          <p:cNvPicPr>
            <a:picLocks noChangeAspect="1"/>
          </p:cNvPicPr>
          <p:nvPr/>
        </p:nvPicPr>
        <p:blipFill>
          <a:blip r:embed="rId2" cstate="print"/>
          <a:stretch>
            <a:fillRect/>
          </a:stretch>
        </p:blipFill>
        <p:spPr>
          <a:xfrm>
            <a:off x="0" y="381000"/>
            <a:ext cx="9144000" cy="5143500"/>
          </a:xfrm>
          <a:prstGeom prst="rect">
            <a:avLst/>
          </a:prstGeom>
        </p:spPr>
      </p:pic>
      <p:sp>
        <p:nvSpPr>
          <p:cNvPr id="7" name="Rectangle 6"/>
          <p:cNvSpPr/>
          <p:nvPr/>
        </p:nvSpPr>
        <p:spPr>
          <a:xfrm>
            <a:off x="152400" y="762000"/>
            <a:ext cx="12192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teor-Jason-Reynolds-Asheville-NC-8-11-21-800x533.jpg"/>
          <p:cNvPicPr>
            <a:picLocks noChangeAspect="1"/>
          </p:cNvPicPr>
          <p:nvPr/>
        </p:nvPicPr>
        <p:blipFill>
          <a:blip r:embed="rId2" cstate="print"/>
          <a:stretch>
            <a:fillRect/>
          </a:stretch>
        </p:blipFill>
        <p:spPr>
          <a:xfrm>
            <a:off x="1" y="3"/>
            <a:ext cx="4574856" cy="1714499"/>
          </a:xfrm>
          <a:prstGeom prst="rect">
            <a:avLst/>
          </a:prstGeom>
        </p:spPr>
      </p:pic>
      <p:pic>
        <p:nvPicPr>
          <p:cNvPr id="3" name="Picture 2" descr="Geminids-Dec-13_2018-Bob-King-480x274-736x490-c-default.jpg"/>
          <p:cNvPicPr>
            <a:picLocks noChangeAspect="1"/>
          </p:cNvPicPr>
          <p:nvPr/>
        </p:nvPicPr>
        <p:blipFill>
          <a:blip r:embed="rId3" cstate="print"/>
          <a:stretch>
            <a:fillRect/>
          </a:stretch>
        </p:blipFill>
        <p:spPr>
          <a:xfrm>
            <a:off x="0" y="1828801"/>
            <a:ext cx="4572000" cy="1712171"/>
          </a:xfrm>
          <a:prstGeom prst="rect">
            <a:avLst/>
          </a:prstGeom>
        </p:spPr>
      </p:pic>
      <p:pic>
        <p:nvPicPr>
          <p:cNvPr id="4" name="Picture 3" descr="fbbd91bb-75f5-4a6a-b9fe-23678f870768_1140x641.jpg"/>
          <p:cNvPicPr>
            <a:picLocks noChangeAspect="1"/>
          </p:cNvPicPr>
          <p:nvPr/>
        </p:nvPicPr>
        <p:blipFill>
          <a:blip r:embed="rId4" cstate="print"/>
          <a:stretch>
            <a:fillRect/>
          </a:stretch>
        </p:blipFill>
        <p:spPr>
          <a:xfrm>
            <a:off x="0" y="3714750"/>
            <a:ext cx="4572000" cy="1485900"/>
          </a:xfrm>
          <a:prstGeom prst="rect">
            <a:avLst/>
          </a:prstGeom>
        </p:spPr>
      </p:pic>
      <p:pic>
        <p:nvPicPr>
          <p:cNvPr id="5" name="Picture 4" descr="geminid-meteor-shower-file-01-gty-jef-201213_1607890347162_hpMain_16x9_1600.jpg"/>
          <p:cNvPicPr>
            <a:picLocks noChangeAspect="1"/>
          </p:cNvPicPr>
          <p:nvPr/>
        </p:nvPicPr>
        <p:blipFill>
          <a:blip r:embed="rId5" cstate="print"/>
          <a:stretch>
            <a:fillRect/>
          </a:stretch>
        </p:blipFill>
        <p:spPr>
          <a:xfrm>
            <a:off x="0" y="5314950"/>
            <a:ext cx="4572000" cy="1446610"/>
          </a:xfrm>
          <a:prstGeom prst="rect">
            <a:avLst/>
          </a:prstGeom>
        </p:spPr>
      </p:pic>
      <p:pic>
        <p:nvPicPr>
          <p:cNvPr id="6" name="Picture 5" descr="gremind-1.jpg"/>
          <p:cNvPicPr>
            <a:picLocks noChangeAspect="1"/>
          </p:cNvPicPr>
          <p:nvPr/>
        </p:nvPicPr>
        <p:blipFill>
          <a:blip r:embed="rId6" cstate="print"/>
          <a:stretch>
            <a:fillRect/>
          </a:stretch>
        </p:blipFill>
        <p:spPr>
          <a:xfrm>
            <a:off x="4673600" y="0"/>
            <a:ext cx="4470400" cy="1714500"/>
          </a:xfrm>
          <a:prstGeom prst="rect">
            <a:avLst/>
          </a:prstGeom>
        </p:spPr>
      </p:pic>
      <p:pic>
        <p:nvPicPr>
          <p:cNvPr id="7" name="Picture 6" descr="94744787.0.0.jpg"/>
          <p:cNvPicPr>
            <a:picLocks noChangeAspect="1"/>
          </p:cNvPicPr>
          <p:nvPr/>
        </p:nvPicPr>
        <p:blipFill>
          <a:blip r:embed="rId7" cstate="print"/>
          <a:stretch>
            <a:fillRect/>
          </a:stretch>
        </p:blipFill>
        <p:spPr>
          <a:xfrm>
            <a:off x="4724400" y="1828800"/>
            <a:ext cx="4419600" cy="1714500"/>
          </a:xfrm>
          <a:prstGeom prst="rect">
            <a:avLst/>
          </a:prstGeom>
        </p:spPr>
      </p:pic>
      <p:pic>
        <p:nvPicPr>
          <p:cNvPr id="8" name="Picture 7" descr="geminids-meteor-shower-royalty-free-image-1607633398.jpg"/>
          <p:cNvPicPr>
            <a:picLocks noChangeAspect="1"/>
          </p:cNvPicPr>
          <p:nvPr/>
        </p:nvPicPr>
        <p:blipFill>
          <a:blip r:embed="rId8" cstate="print"/>
          <a:stretch>
            <a:fillRect/>
          </a:stretch>
        </p:blipFill>
        <p:spPr>
          <a:xfrm>
            <a:off x="4775200" y="3714750"/>
            <a:ext cx="4368800" cy="1508469"/>
          </a:xfrm>
          <a:prstGeom prst="rect">
            <a:avLst/>
          </a:prstGeom>
        </p:spPr>
      </p:pic>
      <p:pic>
        <p:nvPicPr>
          <p:cNvPr id="9" name="Picture 8" descr="perseid-meteor-shower.jpg"/>
          <p:cNvPicPr>
            <a:picLocks noChangeAspect="1"/>
          </p:cNvPicPr>
          <p:nvPr/>
        </p:nvPicPr>
        <p:blipFill>
          <a:blip r:embed="rId9" cstate="print"/>
          <a:stretch>
            <a:fillRect/>
          </a:stretch>
        </p:blipFill>
        <p:spPr>
          <a:xfrm>
            <a:off x="4775200" y="5295900"/>
            <a:ext cx="4368800" cy="1447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85751"/>
            <a:ext cx="8534400" cy="6370975"/>
          </a:xfrm>
          <a:prstGeom prst="rect">
            <a:avLst/>
          </a:prstGeom>
        </p:spPr>
        <p:txBody>
          <a:bodyPr wrap="square">
            <a:spAutoFit/>
          </a:bodyPr>
          <a:lstStyle/>
          <a:p>
            <a:pPr>
              <a:buFont typeface="Arial" pitchFamily="34" charset="0"/>
              <a:buChar char="•"/>
            </a:pPr>
            <a:r>
              <a:rPr lang="en-US" sz="2400" b="1" u="sng" dirty="0"/>
              <a:t>One of the best things about meteors is that you don’t need any equipment to observe them</a:t>
            </a:r>
            <a:r>
              <a:rPr lang="en-US" sz="2400" dirty="0"/>
              <a:t>. In fact, almost any kind of equipment is a hindrance more than a help. Remember that meteors can appear almost anywhere, but if you use binoculars or a telescope, you’re limiting your view to just a small area of the sky. You’ll see more of the sky with just your eyes, so even if you’re looking in the wrong direction, you might still catch one or two with your peripheral vision.</a:t>
            </a:r>
          </a:p>
          <a:p>
            <a:endParaRPr lang="en-US" sz="2400" dirty="0"/>
          </a:p>
          <a:p>
            <a:pPr>
              <a:buFont typeface="Arial" pitchFamily="34" charset="0"/>
              <a:buChar char="•"/>
            </a:pPr>
            <a:r>
              <a:rPr lang="en-US" sz="2400" b="1" u="sng" dirty="0"/>
              <a:t>Beware the Moon! </a:t>
            </a:r>
            <a:r>
              <a:rPr lang="en-US" sz="2400" dirty="0"/>
              <a:t>It might look pretty, but when the Moon is between first and last quarter (anywhere from a half Moon in the evening sky, through full Moon to a half Moon in the morning sky) it can considerably brighten the sky. This has the effect of drowning out the fainter meteors. A crescent Moon isn’t typically a problem because it’s not so bright and is often only visible either before or after the darkest part of the night.</a:t>
            </a:r>
          </a:p>
          <a:p>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200" y="0"/>
            <a:ext cx="92202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erseid-meteor-shower.jpg"/>
          <p:cNvPicPr>
            <a:picLocks noChangeAspect="1"/>
          </p:cNvPicPr>
          <p:nvPr/>
        </p:nvPicPr>
        <p:blipFill>
          <a:blip r:embed="rId2" cstate="print"/>
          <a:stretch>
            <a:fillRect/>
          </a:stretch>
        </p:blipFill>
        <p:spPr>
          <a:xfrm>
            <a:off x="-115747" y="0"/>
            <a:ext cx="9259747" cy="6096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minids-meteor-shower-royalty-free-image-160763339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eminid-meteor-shower-file-01-gty-jef-201213_1607890347162_hpMain_16x9_1600.jpg"/>
          <p:cNvPicPr>
            <a:picLocks noChangeAspect="1"/>
          </p:cNvPicPr>
          <p:nvPr/>
        </p:nvPicPr>
        <p:blipFill>
          <a:blip r:embed="rId2" cstate="print"/>
          <a:stretch>
            <a:fillRect/>
          </a:stretch>
        </p:blipFill>
        <p:spPr>
          <a:xfrm>
            <a:off x="0" y="609600"/>
            <a:ext cx="9144000" cy="51435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41249637553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mind-1.jpg"/>
          <p:cNvPicPr>
            <a:picLocks noChangeAspect="1"/>
          </p:cNvPicPr>
          <p:nvPr/>
        </p:nvPicPr>
        <p:blipFill>
          <a:blip r:embed="rId2" cstate="print"/>
          <a:stretch>
            <a:fillRect/>
          </a:stretch>
        </p:blipFill>
        <p:spPr>
          <a:xfrm>
            <a:off x="0" y="0"/>
            <a:ext cx="9201509"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teor-Jason-Reynolds-Asheville-NC-8-11-21-800x533.jpg"/>
          <p:cNvPicPr>
            <a:picLocks noChangeAspect="1"/>
          </p:cNvPicPr>
          <p:nvPr/>
        </p:nvPicPr>
        <p:blipFill>
          <a:blip r:embed="rId2" cstate="print"/>
          <a:stretch>
            <a:fillRect/>
          </a:stretch>
        </p:blipFill>
        <p:spPr>
          <a:xfrm>
            <a:off x="-1" y="0"/>
            <a:ext cx="9149719"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bbd91bb-75f5-4a6a-b9fe-23678f870768_1140x641.jpg"/>
          <p:cNvPicPr>
            <a:picLocks noChangeAspect="1"/>
          </p:cNvPicPr>
          <p:nvPr/>
        </p:nvPicPr>
        <p:blipFill>
          <a:blip r:embed="rId2" cstate="print"/>
          <a:stretch>
            <a:fillRect/>
          </a:stretch>
        </p:blipFill>
        <p:spPr>
          <a:xfrm>
            <a:off x="0" y="0"/>
            <a:ext cx="9144000" cy="67818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94744787.0.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us-greatest-elongation-am-mar20-2022-north-ottewell-lg.png"/>
          <p:cNvPicPr>
            <a:picLocks noChangeAspect="1"/>
          </p:cNvPicPr>
          <p:nvPr/>
        </p:nvPicPr>
        <p:blipFill>
          <a:blip r:embed="rId2" cstate="print"/>
          <a:stretch>
            <a:fillRect/>
          </a:stretch>
        </p:blipFill>
        <p:spPr>
          <a:xfrm>
            <a:off x="0" y="1600200"/>
            <a:ext cx="9144000" cy="358755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PS_Feb2022_Newsletter.jpg"/>
          <p:cNvPicPr>
            <a:picLocks noChangeAspect="1"/>
          </p:cNvPicPr>
          <p:nvPr/>
        </p:nvPicPr>
        <p:blipFill>
          <a:blip r:embed="rId2" cstate="print"/>
          <a:stretch>
            <a:fillRect/>
          </a:stretch>
        </p:blipFill>
        <p:spPr>
          <a:xfrm>
            <a:off x="228600" y="0"/>
            <a:ext cx="86868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342903"/>
            <a:ext cx="8432800" cy="5632311"/>
          </a:xfrm>
          <a:prstGeom prst="rect">
            <a:avLst/>
          </a:prstGeom>
        </p:spPr>
        <p:txBody>
          <a:bodyPr wrap="square">
            <a:spAutoFit/>
          </a:bodyPr>
          <a:lstStyle/>
          <a:p>
            <a:pPr>
              <a:buFont typeface="Arial" pitchFamily="34" charset="0"/>
              <a:buChar char="•"/>
            </a:pPr>
            <a:r>
              <a:rPr lang="en-US" sz="2400" b="1" u="sng" dirty="0"/>
              <a:t>A shower’s radiant is the area of the sky from which the meteors appear</a:t>
            </a:r>
            <a:r>
              <a:rPr lang="en-US" sz="2400" dirty="0"/>
              <a:t>. A shower is typically named after the constellation from which they seem to originate from (</a:t>
            </a:r>
            <a:r>
              <a:rPr lang="en-US" sz="2400" dirty="0" err="1"/>
              <a:t>eg</a:t>
            </a:r>
            <a:r>
              <a:rPr lang="en-US" sz="2400" dirty="0"/>
              <a:t>, the </a:t>
            </a:r>
            <a:r>
              <a:rPr lang="en-US" sz="2400" dirty="0" err="1"/>
              <a:t>Leonids</a:t>
            </a:r>
            <a:r>
              <a:rPr lang="en-US" sz="2400" dirty="0"/>
              <a:t> have their radiant in Leo) but occasionally a shower is named for the nearest bright star instead (</a:t>
            </a:r>
            <a:r>
              <a:rPr lang="en-US" sz="2400" dirty="0" err="1"/>
              <a:t>eg</a:t>
            </a:r>
            <a:r>
              <a:rPr lang="en-US" sz="2400" dirty="0"/>
              <a:t>, the Alpha </a:t>
            </a:r>
            <a:r>
              <a:rPr lang="en-US" sz="2400" dirty="0" err="1"/>
              <a:t>Centaurids</a:t>
            </a:r>
            <a:r>
              <a:rPr lang="en-US" sz="2400" dirty="0"/>
              <a:t>.</a:t>
            </a:r>
          </a:p>
          <a:p>
            <a:endParaRPr lang="en-US" sz="2400" dirty="0"/>
          </a:p>
          <a:p>
            <a:pPr>
              <a:buFont typeface="Arial" pitchFamily="34" charset="0"/>
              <a:buChar char="•"/>
            </a:pPr>
            <a:r>
              <a:rPr lang="en-US" sz="2400" b="1" u="sng" dirty="0"/>
              <a:t>The zenith hourly rate (ZHR) is the number of meteors you could expect to see under ideal conditions</a:t>
            </a:r>
            <a:r>
              <a:rPr lang="en-US" sz="2400" dirty="0"/>
              <a:t>. More specifically, this is the number you might see if the radiant were overhead and the skies were completely dark. In most cases, the radiant isn’t at its highest until the daylight hours and is rarely overhead. Consequently, the actual number of meteors you can expect to see will greatly depend upon the altitude of the radiant in the sky, the weather, and the phase of the Moon at the time.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2-AstronomicalCalendar(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2CFE-2CFE-4F0F-9793-F48786A7994E}"/>
              </a:ext>
            </a:extLst>
          </p:cNvPr>
          <p:cNvSpPr>
            <a:spLocks noGrp="1"/>
          </p:cNvSpPr>
          <p:nvPr>
            <p:ph type="title"/>
          </p:nvPr>
        </p:nvSpPr>
        <p:spPr/>
        <p:txBody>
          <a:bodyPr/>
          <a:lstStyle/>
          <a:p>
            <a:r>
              <a:rPr lang="en-US" dirty="0"/>
              <a:t>Meteor Showers for 2022</a:t>
            </a:r>
          </a:p>
        </p:txBody>
      </p:sp>
      <p:sp>
        <p:nvSpPr>
          <p:cNvPr id="3" name="Text Placeholder 2">
            <a:extLst>
              <a:ext uri="{FF2B5EF4-FFF2-40B4-BE49-F238E27FC236}">
                <a16:creationId xmlns:a16="http://schemas.microsoft.com/office/drawing/2014/main" id="{A87B606B-4F2A-4EE6-BD7A-B5B3479B4F1B}"/>
              </a:ext>
            </a:extLst>
          </p:cNvPr>
          <p:cNvSpPr>
            <a:spLocks noGrp="1"/>
          </p:cNvSpPr>
          <p:nvPr>
            <p:ph type="body" idx="1"/>
          </p:nvPr>
        </p:nvSpPr>
        <p:spPr/>
        <p:txBody>
          <a:bodyPr/>
          <a:lstStyle/>
          <a:p>
            <a:r>
              <a:rPr lang="en-US" dirty="0"/>
              <a:t>PowerPoint created by </a:t>
            </a:r>
            <a:r>
              <a:rPr lang="en-US"/>
              <a:t>Richard Cofer</a:t>
            </a:r>
            <a:endParaRPr lang="en-US" dirty="0"/>
          </a:p>
        </p:txBody>
      </p:sp>
    </p:spTree>
    <p:extLst>
      <p:ext uri="{BB962C8B-B14F-4D97-AF65-F5344CB8AC3E}">
        <p14:creationId xmlns:p14="http://schemas.microsoft.com/office/powerpoint/2010/main" val="416991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
            <a:ext cx="8737600" cy="6857999"/>
          </a:xfrm>
          <a:prstGeom prst="rect">
            <a:avLst/>
          </a:prstGeom>
        </p:spPr>
        <p:txBody>
          <a:bodyPr wrap="square">
            <a:spAutoFit/>
          </a:bodyPr>
          <a:lstStyle/>
          <a:p>
            <a:pPr algn="ctr"/>
            <a:r>
              <a:rPr lang="en-US" sz="3200" b="1" u="sng" dirty="0"/>
              <a:t>January</a:t>
            </a:r>
          </a:p>
          <a:p>
            <a:endParaRPr lang="en-US" sz="1000" b="1" dirty="0"/>
          </a:p>
          <a:p>
            <a:r>
              <a:rPr lang="en-US" sz="2000" dirty="0"/>
              <a:t>The </a:t>
            </a:r>
            <a:r>
              <a:rPr lang="en-US" sz="2000" dirty="0" err="1"/>
              <a:t>Quadrantids</a:t>
            </a:r>
            <a:r>
              <a:rPr lang="en-US" sz="2000" dirty="0"/>
              <a:t> are named after a former constellation, </a:t>
            </a:r>
            <a:r>
              <a:rPr lang="en-US" sz="2000" dirty="0" err="1"/>
              <a:t>Quadrans</a:t>
            </a:r>
            <a:r>
              <a:rPr lang="en-US" sz="2000" dirty="0"/>
              <a:t> </a:t>
            </a:r>
            <a:r>
              <a:rPr lang="en-US" sz="2000" dirty="0" err="1"/>
              <a:t>Muralis</a:t>
            </a:r>
            <a:r>
              <a:rPr lang="en-US" sz="2000" dirty="0"/>
              <a:t>, and have become increasingly active over the past few decades. Its zenith hourly rate can vary from year to year, with anything from 60 to 200 meteors potentially being visible. Its current average rate is about 110 per hour, but since that’s an ideal number, most of us will probably see around 23 instead.</a:t>
            </a:r>
          </a:p>
          <a:p>
            <a:r>
              <a:rPr lang="en-US" sz="2000" dirty="0"/>
              <a:t>Most meteors appearing to originate from a point roughly midway between the top of kite-shaped </a:t>
            </a:r>
            <a:r>
              <a:rPr lang="en-US" sz="2000" dirty="0" err="1"/>
              <a:t>Bootes</a:t>
            </a:r>
            <a:r>
              <a:rPr lang="en-US" sz="2000" dirty="0"/>
              <a:t> and the tail of Draco. The best time will be between around 1:00 a.m. and about two hours before sunrise, when the radiant will be rising over the northeastern horizon. Be on the lookout for fireballs as the shower can often produce a number of bright examples.</a:t>
            </a:r>
          </a:p>
          <a:p>
            <a:endParaRPr lang="en-US" sz="2000" dirty="0"/>
          </a:p>
          <a:p>
            <a:r>
              <a:rPr lang="en-US" sz="2000" b="1" dirty="0" err="1"/>
              <a:t>Quadrantids</a:t>
            </a:r>
            <a:endParaRPr lang="en-US" sz="2000" b="1" dirty="0"/>
          </a:p>
          <a:p>
            <a:r>
              <a:rPr lang="en-US" sz="2000" dirty="0"/>
              <a:t>Active: Dec 28th - Jan 12th</a:t>
            </a:r>
          </a:p>
          <a:p>
            <a:r>
              <a:rPr lang="en-US" sz="2000" dirty="0"/>
              <a:t>Maximum: Jan 3rd 15:40 ET / Jan 3rd 12:40 PT</a:t>
            </a:r>
          </a:p>
          <a:p>
            <a:r>
              <a:rPr lang="en-US" sz="2000" dirty="0"/>
              <a:t>Moon: New Moon</a:t>
            </a:r>
          </a:p>
          <a:p>
            <a:r>
              <a:rPr lang="en-US" sz="2000" dirty="0"/>
              <a:t>ZHR: 110</a:t>
            </a:r>
          </a:p>
          <a:p>
            <a:r>
              <a:rPr lang="en-US" sz="2000" dirty="0"/>
              <a:t>Parent Object: 2003 EH (Asteroid)</a:t>
            </a:r>
          </a:p>
          <a:p>
            <a:r>
              <a:rPr lang="en-US" sz="2000" dirty="0"/>
              <a:t>Radiant: 15:21h +49.5°</a:t>
            </a:r>
          </a:p>
          <a:p>
            <a:r>
              <a:rPr lang="en-US" sz="2000" dirty="0"/>
              <a:t>Brightness: Bright</a:t>
            </a:r>
          </a:p>
          <a:p>
            <a:r>
              <a:rPr lang="en-US" sz="2000" dirty="0"/>
              <a:t>Speed: Medium </a:t>
            </a:r>
          </a:p>
        </p:txBody>
      </p:sp>
      <p:sp>
        <p:nvSpPr>
          <p:cNvPr id="14338" name="AutoShape 2" descr="Catch the Quadrantid Meteors (If You Can) - Sky &amp;amp; Telescope - Sky &amp;amp;  Telescope"/>
          <p:cNvSpPr>
            <a:spLocks noChangeAspect="1" noChangeArrowheads="1"/>
          </p:cNvSpPr>
          <p:nvPr/>
        </p:nvSpPr>
        <p:spPr bwMode="auto">
          <a:xfrm>
            <a:off x="207436" y="-102394"/>
            <a:ext cx="397933" cy="2238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Quadrantid_radiant_labels-1024x885.jpg"/>
          <p:cNvPicPr>
            <a:picLocks noChangeAspect="1"/>
          </p:cNvPicPr>
          <p:nvPr/>
        </p:nvPicPr>
        <p:blipFill>
          <a:blip r:embed="rId2" cstate="print"/>
          <a:stretch>
            <a:fillRect/>
          </a:stretch>
        </p:blipFill>
        <p:spPr>
          <a:xfrm>
            <a:off x="609600" y="0"/>
            <a:ext cx="7935132"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8737600" cy="7048083"/>
          </a:xfrm>
          <a:prstGeom prst="rect">
            <a:avLst/>
          </a:prstGeom>
        </p:spPr>
        <p:txBody>
          <a:bodyPr wrap="square">
            <a:spAutoFit/>
          </a:bodyPr>
          <a:lstStyle/>
          <a:p>
            <a:pPr algn="ctr"/>
            <a:r>
              <a:rPr lang="en-US" sz="3200" b="1" u="sng" dirty="0"/>
              <a:t>February</a:t>
            </a:r>
          </a:p>
          <a:p>
            <a:pPr algn="ctr"/>
            <a:endParaRPr lang="en-US" sz="1000" b="1" dirty="0"/>
          </a:p>
          <a:p>
            <a:r>
              <a:rPr lang="en-US" sz="2000" dirty="0"/>
              <a:t>After the </a:t>
            </a:r>
            <a:r>
              <a:rPr lang="en-US" sz="2000" dirty="0" err="1"/>
              <a:t>Quadrantids</a:t>
            </a:r>
            <a:r>
              <a:rPr lang="en-US" sz="2000" dirty="0"/>
              <a:t> in January, there’s something of a drought until April and, as such, there are no major showers in February or March. There is, however, the Alpha </a:t>
            </a:r>
            <a:r>
              <a:rPr lang="en-US" sz="2000" dirty="0" err="1"/>
              <a:t>Centaurid</a:t>
            </a:r>
            <a:r>
              <a:rPr lang="en-US" sz="2000" dirty="0"/>
              <a:t> shower which usually produces around 6 shooting stars an hour, but can produce up to 25.</a:t>
            </a:r>
          </a:p>
          <a:p>
            <a:r>
              <a:rPr lang="en-US" sz="2000" b="1" u="sng" dirty="0"/>
              <a:t>Unfortunately, since the radiant lies in the southern constellation of </a:t>
            </a:r>
            <a:r>
              <a:rPr lang="en-US" sz="2000" b="1" u="sng" dirty="0" err="1"/>
              <a:t>Centaurus</a:t>
            </a:r>
            <a:r>
              <a:rPr lang="en-US" sz="2000" b="1" u="sng" dirty="0"/>
              <a:t>, it won’t rise over the horizon for observers in North America</a:t>
            </a:r>
            <a:r>
              <a:rPr lang="en-US" sz="2000" dirty="0"/>
              <a:t>, making this a shower where you’ll miss out on seeing a number of meteors. If you want to try your luck, you’ll need to go outside a few hours before dawn (after the Moon has set and while the sky is still dark) and keep your eyes on the southeastern and southwestern horizons.</a:t>
            </a:r>
          </a:p>
          <a:p>
            <a:endParaRPr lang="en-US" sz="2000" dirty="0"/>
          </a:p>
          <a:p>
            <a:r>
              <a:rPr lang="en-US" sz="2000" b="1" dirty="0"/>
              <a:t>Alpha </a:t>
            </a:r>
            <a:r>
              <a:rPr lang="en-US" sz="2000" b="1" dirty="0" err="1"/>
              <a:t>Centaurids</a:t>
            </a:r>
            <a:endParaRPr lang="en-US" sz="2000" b="1" dirty="0"/>
          </a:p>
          <a:p>
            <a:r>
              <a:rPr lang="en-US" sz="2000" dirty="0"/>
              <a:t>Active: Jan 31st - Feb 20th</a:t>
            </a:r>
          </a:p>
          <a:p>
            <a:r>
              <a:rPr lang="en-US" sz="2000" dirty="0"/>
              <a:t>Maximum: Feb 8th 02:00 ET / Feb 7th 23:00 ET</a:t>
            </a:r>
          </a:p>
          <a:p>
            <a:r>
              <a:rPr lang="en-US" sz="2000" dirty="0"/>
              <a:t>Moon: First Quarter</a:t>
            </a:r>
          </a:p>
          <a:p>
            <a:r>
              <a:rPr lang="en-US" sz="2000" dirty="0"/>
              <a:t>ZHR: 6</a:t>
            </a:r>
          </a:p>
          <a:p>
            <a:r>
              <a:rPr lang="en-US" sz="2000" dirty="0"/>
              <a:t>Parent Object: Unknown</a:t>
            </a:r>
          </a:p>
          <a:p>
            <a:r>
              <a:rPr lang="en-US" sz="2000" dirty="0"/>
              <a:t>Radiant: 14:04h -58.2°</a:t>
            </a:r>
          </a:p>
          <a:p>
            <a:r>
              <a:rPr lang="en-US" sz="2000" dirty="0"/>
              <a:t>Brightness: Bright</a:t>
            </a:r>
          </a:p>
          <a:p>
            <a:r>
              <a:rPr lang="en-US" sz="2000" dirty="0"/>
              <a:t>Speed: Fast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kywatch270121_mk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48083"/>
          </a:xfrm>
          <a:prstGeom prst="rect">
            <a:avLst/>
          </a:prstGeom>
        </p:spPr>
        <p:txBody>
          <a:bodyPr wrap="square">
            <a:spAutoFit/>
          </a:bodyPr>
          <a:lstStyle/>
          <a:p>
            <a:pPr algn="ctr"/>
            <a:r>
              <a:rPr lang="en-US" sz="3200" b="1" u="sng" dirty="0"/>
              <a:t>March</a:t>
            </a:r>
          </a:p>
          <a:p>
            <a:endParaRPr lang="en-US" sz="800" dirty="0"/>
          </a:p>
          <a:p>
            <a:r>
              <a:rPr lang="en-US" sz="2000" dirty="0"/>
              <a:t>Alpha </a:t>
            </a:r>
            <a:r>
              <a:rPr lang="en-US" sz="2000" dirty="0" err="1"/>
              <a:t>Centaurids</a:t>
            </a:r>
            <a:r>
              <a:rPr lang="en-US" sz="2000" dirty="0"/>
              <a:t> of February only produce about six meteors an hour and </a:t>
            </a:r>
            <a:r>
              <a:rPr lang="en-US" sz="2000" b="1" u="sng" dirty="0"/>
              <a:t>the radiant is in a southern hemisphere constellation</a:t>
            </a:r>
            <a:r>
              <a:rPr lang="en-US" sz="2000" dirty="0"/>
              <a:t>. In fact, although the shower is named for a star in Norma, its radiant actually lies in the constellation of </a:t>
            </a:r>
            <a:r>
              <a:rPr lang="en-US" sz="2000" dirty="0" err="1"/>
              <a:t>Scorpius</a:t>
            </a:r>
            <a:r>
              <a:rPr lang="en-US" sz="2000" dirty="0"/>
              <a:t>, and very close to Zeta </a:t>
            </a:r>
            <a:r>
              <a:rPr lang="en-US" sz="2000" dirty="0" err="1"/>
              <a:t>Scorpii</a:t>
            </a:r>
            <a:r>
              <a:rPr lang="en-US" sz="2000" dirty="0"/>
              <a:t>.</a:t>
            </a:r>
          </a:p>
          <a:p>
            <a:r>
              <a:rPr lang="en-US" sz="2000" dirty="0"/>
              <a:t>The problem this year is </a:t>
            </a:r>
            <a:r>
              <a:rPr lang="en-US" sz="2000" b="1" u="sng" dirty="0"/>
              <a:t>that the Moon is also a waxing gibbous and will drown out many of those meteors</a:t>
            </a:r>
            <a:r>
              <a:rPr lang="en-US" sz="2000" dirty="0"/>
              <a:t>. To make matters worse, it won’t set until about 90 minutes before dawn, which is about the time the radiant will be highest over the southern horizon.</a:t>
            </a:r>
          </a:p>
          <a:p>
            <a:r>
              <a:rPr lang="en-US" sz="2000" dirty="0"/>
              <a:t>The best chance of seeing a few meteors about two to two and a half hours before dawn, when the Moon is setting and fairly low but the radiant is rising (albeit also fairly low!) Look toward the east-southeast and the south-southwest but be warned - at an average speed of 42.5 miles per second, these meteors are fast!</a:t>
            </a:r>
          </a:p>
          <a:p>
            <a:endParaRPr lang="en-US" sz="1000" dirty="0"/>
          </a:p>
          <a:p>
            <a:r>
              <a:rPr lang="en-US" b="1" dirty="0"/>
              <a:t>Gamma </a:t>
            </a:r>
            <a:r>
              <a:rPr lang="en-US" b="1" dirty="0" err="1"/>
              <a:t>Normids</a:t>
            </a:r>
            <a:endParaRPr lang="en-US" b="1" dirty="0"/>
          </a:p>
          <a:p>
            <a:r>
              <a:rPr lang="en-US" sz="1600" dirty="0"/>
              <a:t>Active: Jan 31st - Feb 20th</a:t>
            </a:r>
          </a:p>
          <a:p>
            <a:r>
              <a:rPr lang="en-US" sz="1600" dirty="0"/>
              <a:t>Maximum: Mar 14th 18:00 ET / Mar 14th 15:00 PT</a:t>
            </a:r>
          </a:p>
          <a:p>
            <a:r>
              <a:rPr lang="en-US" sz="1600" dirty="0"/>
              <a:t>Moon: Waxing Gibbous</a:t>
            </a:r>
          </a:p>
          <a:p>
            <a:r>
              <a:rPr lang="en-US" sz="1600" dirty="0"/>
              <a:t>ZHR: 6</a:t>
            </a:r>
          </a:p>
          <a:p>
            <a:r>
              <a:rPr lang="en-US" sz="1600" dirty="0"/>
              <a:t>Parent Object: Unknown</a:t>
            </a:r>
          </a:p>
          <a:p>
            <a:r>
              <a:rPr lang="en-US" sz="1600" dirty="0"/>
              <a:t>Radiant: 16:24h -51.0°</a:t>
            </a:r>
          </a:p>
          <a:p>
            <a:r>
              <a:rPr lang="en-US" sz="1600" dirty="0"/>
              <a:t>Brightness: Unknown</a:t>
            </a:r>
          </a:p>
          <a:p>
            <a:r>
              <a:rPr lang="en-US" sz="1600" dirty="0"/>
              <a:t>Speed: Fast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2878</Words>
  <Application>Microsoft Office PowerPoint</Application>
  <PresentationFormat>On-screen Show (4:3)</PresentationFormat>
  <Paragraphs>187</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Meteor Showers for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Shari</dc:creator>
  <cp:lastModifiedBy>Adela Dziekanowski</cp:lastModifiedBy>
  <cp:revision>34</cp:revision>
  <dcterms:created xsi:type="dcterms:W3CDTF">2022-01-21T14:23:45Z</dcterms:created>
  <dcterms:modified xsi:type="dcterms:W3CDTF">2022-03-15T23:19:21Z</dcterms:modified>
</cp:coreProperties>
</file>